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75"/>
  </p:notesMasterIdLst>
  <p:sldIdLst>
    <p:sldId id="256" r:id="rId2"/>
    <p:sldId id="257" r:id="rId3"/>
    <p:sldId id="258" r:id="rId4"/>
    <p:sldId id="259" r:id="rId5"/>
    <p:sldId id="282" r:id="rId6"/>
    <p:sldId id="303" r:id="rId7"/>
    <p:sldId id="278" r:id="rId8"/>
    <p:sldId id="283" r:id="rId9"/>
    <p:sldId id="264" r:id="rId10"/>
    <p:sldId id="261" r:id="rId11"/>
    <p:sldId id="262" r:id="rId12"/>
    <p:sldId id="263" r:id="rId13"/>
    <p:sldId id="265" r:id="rId14"/>
    <p:sldId id="266" r:id="rId15"/>
    <p:sldId id="267" r:id="rId16"/>
    <p:sldId id="287" r:id="rId17"/>
    <p:sldId id="288" r:id="rId18"/>
    <p:sldId id="306" r:id="rId19"/>
    <p:sldId id="285" r:id="rId20"/>
    <p:sldId id="289" r:id="rId21"/>
    <p:sldId id="286" r:id="rId22"/>
    <p:sldId id="290" r:id="rId23"/>
    <p:sldId id="291" r:id="rId24"/>
    <p:sldId id="292" r:id="rId25"/>
    <p:sldId id="293" r:id="rId26"/>
    <p:sldId id="276" r:id="rId27"/>
    <p:sldId id="275" r:id="rId28"/>
    <p:sldId id="273" r:id="rId29"/>
    <p:sldId id="297" r:id="rId30"/>
    <p:sldId id="270" r:id="rId31"/>
    <p:sldId id="268" r:id="rId32"/>
    <p:sldId id="269" r:id="rId33"/>
    <p:sldId id="271" r:id="rId34"/>
    <p:sldId id="299" r:id="rId35"/>
    <p:sldId id="294" r:id="rId36"/>
    <p:sldId id="296" r:id="rId37"/>
    <p:sldId id="307" r:id="rId38"/>
    <p:sldId id="260" r:id="rId39"/>
    <p:sldId id="284" r:id="rId40"/>
    <p:sldId id="279" r:id="rId41"/>
    <p:sldId id="280" r:id="rId42"/>
    <p:sldId id="298" r:id="rId43"/>
    <p:sldId id="301" r:id="rId44"/>
    <p:sldId id="302" r:id="rId45"/>
    <p:sldId id="281" r:id="rId46"/>
    <p:sldId id="314" r:id="rId47"/>
    <p:sldId id="315" r:id="rId48"/>
    <p:sldId id="316" r:id="rId49"/>
    <p:sldId id="320" r:id="rId50"/>
    <p:sldId id="319" r:id="rId51"/>
    <p:sldId id="324" r:id="rId52"/>
    <p:sldId id="321" r:id="rId53"/>
    <p:sldId id="322" r:id="rId54"/>
    <p:sldId id="330" r:id="rId55"/>
    <p:sldId id="331" r:id="rId56"/>
    <p:sldId id="323" r:id="rId57"/>
    <p:sldId id="325" r:id="rId58"/>
    <p:sldId id="326" r:id="rId59"/>
    <p:sldId id="308" r:id="rId60"/>
    <p:sldId id="300" r:id="rId61"/>
    <p:sldId id="309" r:id="rId62"/>
    <p:sldId id="310" r:id="rId63"/>
    <p:sldId id="311" r:id="rId64"/>
    <p:sldId id="312" r:id="rId65"/>
    <p:sldId id="313" r:id="rId66"/>
    <p:sldId id="332" r:id="rId67"/>
    <p:sldId id="333" r:id="rId68"/>
    <p:sldId id="327" r:id="rId69"/>
    <p:sldId id="328" r:id="rId70"/>
    <p:sldId id="329" r:id="rId71"/>
    <p:sldId id="334" r:id="rId72"/>
    <p:sldId id="305" r:id="rId73"/>
    <p:sldId id="277"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FF99CC"/>
    <a:srgbClr val="FF66FF"/>
    <a:srgbClr val="8110C0"/>
    <a:srgbClr val="FFCCFF"/>
    <a:srgbClr val="9999FF"/>
    <a:srgbClr val="FF99FF"/>
    <a:srgbClr val="5DD5FF"/>
    <a:srgbClr val="BC14B4"/>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490" autoAdjust="0"/>
  </p:normalViewPr>
  <p:slideViewPr>
    <p:cSldViewPr snapToGrid="0">
      <p:cViewPr varScale="1">
        <p:scale>
          <a:sx n="67" d="100"/>
          <a:sy n="67" d="100"/>
        </p:scale>
        <p:origin x="121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4E8D3-F779-4359-BB76-FAD80043F44B}" type="datetimeFigureOut">
              <a:rPr lang="en-SG" smtClean="0"/>
              <a:t>24/8/2024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4E06D-3562-400C-9234-3B493807C33D}" type="slidenum">
              <a:rPr lang="en-SG" smtClean="0"/>
              <a:t>‹#›</a:t>
            </a:fld>
            <a:endParaRPr lang="en-SG"/>
          </a:p>
        </p:txBody>
      </p:sp>
    </p:spTree>
    <p:extLst>
      <p:ext uri="{BB962C8B-B14F-4D97-AF65-F5344CB8AC3E}">
        <p14:creationId xmlns:p14="http://schemas.microsoft.com/office/powerpoint/2010/main" val="109632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2800" dirty="0">
                <a:effectLst/>
                <a:latin typeface="Aptos" panose="020B0004020202020204" pitchFamily="34" charset="0"/>
                <a:ea typeface="DengXian" panose="02010600030101010101" pitchFamily="2" charset="-122"/>
                <a:cs typeface="Times New Roman" panose="02020603050405020304" pitchFamily="18" charset="0"/>
              </a:rPr>
              <a:t>Good day, everyone. Today, I’ll be sharing an exciting plan for enhancing </a:t>
            </a:r>
            <a:r>
              <a:rPr lang="en-SG" sz="2800" dirty="0" err="1">
                <a:effectLst/>
                <a:latin typeface="Aptos" panose="020B0004020202020204" pitchFamily="34" charset="0"/>
                <a:ea typeface="DengXian" panose="02010600030101010101" pitchFamily="2" charset="-122"/>
                <a:cs typeface="Times New Roman" panose="02020603050405020304" pitchFamily="18" charset="0"/>
              </a:rPr>
              <a:t>ThaiToGo's</a:t>
            </a:r>
            <a:r>
              <a:rPr lang="en-SG" sz="2800" dirty="0">
                <a:effectLst/>
                <a:latin typeface="Aptos" panose="020B0004020202020204" pitchFamily="34" charset="0"/>
                <a:ea typeface="DengXian" panose="02010600030101010101" pitchFamily="2" charset="-122"/>
                <a:cs typeface="Times New Roman" panose="02020603050405020304" pitchFamily="18" charset="0"/>
              </a:rPr>
              <a:t> business performance. Our goal is to drive significant growth and build on our success in the vibrant F&amp;B landscape of Singapore.</a:t>
            </a:r>
            <a:endParaRPr lang="en-SG" sz="1800" dirty="0"/>
          </a:p>
        </p:txBody>
      </p:sp>
      <p:sp>
        <p:nvSpPr>
          <p:cNvPr id="4" name="Slide Number Placeholder 3"/>
          <p:cNvSpPr>
            <a:spLocks noGrp="1"/>
          </p:cNvSpPr>
          <p:nvPr>
            <p:ph type="sldNum" sz="quarter" idx="5"/>
          </p:nvPr>
        </p:nvSpPr>
        <p:spPr/>
        <p:txBody>
          <a:bodyPr/>
          <a:lstStyle/>
          <a:p>
            <a:fld id="{EA74E06D-3562-400C-9234-3B493807C33D}" type="slidenum">
              <a:rPr lang="en-SG" smtClean="0"/>
              <a:t>1</a:t>
            </a:fld>
            <a:endParaRPr lang="en-SG"/>
          </a:p>
        </p:txBody>
      </p:sp>
    </p:spTree>
    <p:extLst>
      <p:ext uri="{BB962C8B-B14F-4D97-AF65-F5344CB8AC3E}">
        <p14:creationId xmlns:p14="http://schemas.microsoft.com/office/powerpoint/2010/main" val="1847664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*Website Optimization*:</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 "To improve our digital presence, we need to optimize our website for SEO, ensuring it is mobile-friendly and easy to navigate. An updated and secure online ordering system is crucial."</a:t>
            </a:r>
          </a:p>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26</a:t>
            </a:fld>
            <a:endParaRPr lang="en-SG"/>
          </a:p>
        </p:txBody>
      </p:sp>
    </p:spTree>
    <p:extLst>
      <p:ext uri="{BB962C8B-B14F-4D97-AF65-F5344CB8AC3E}">
        <p14:creationId xmlns:p14="http://schemas.microsoft.com/office/powerpoint/2010/main" val="123088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200" kern="100" dirty="0">
                <a:effectLst/>
                <a:latin typeface="Aptos" panose="020B0004020202020204" pitchFamily="34" charset="0"/>
                <a:ea typeface="DengXian" panose="02010600030101010101" pitchFamily="2" charset="-122"/>
                <a:cs typeface="Times New Roman" panose="02020603050405020304" pitchFamily="18" charset="0"/>
              </a:rPr>
              <a:t>- *Social Media Strategy*:</a:t>
            </a:r>
          </a:p>
          <a:p>
            <a:pPr>
              <a:lnSpc>
                <a:spcPct val="115000"/>
              </a:lnSpc>
              <a:spcAft>
                <a:spcPts val="800"/>
              </a:spcAft>
            </a:pPr>
            <a:r>
              <a:rPr lang="en-SG" sz="1200" kern="100" dirty="0">
                <a:effectLst/>
                <a:latin typeface="Aptos" panose="020B0004020202020204" pitchFamily="34" charset="0"/>
                <a:ea typeface="DengXian" panose="02010600030101010101" pitchFamily="2" charset="-122"/>
                <a:cs typeface="Times New Roman" panose="02020603050405020304" pitchFamily="18" charset="0"/>
              </a:rPr>
              <a:t>  - "We will enhance our social media engagement by creating high-quality content, including professional food photography and behind-the-scenes videos. Collaborating with influencers and using targeted ads will help us reach a broader audience."</a:t>
            </a:r>
          </a:p>
          <a:p>
            <a:pPr>
              <a:lnSpc>
                <a:spcPct val="115000"/>
              </a:lnSpc>
              <a:spcAft>
                <a:spcPts val="800"/>
              </a:spcAft>
            </a:pPr>
            <a:r>
              <a:rPr lang="en-SG" sz="1200" kern="100" dirty="0">
                <a:effectLst/>
                <a:latin typeface="Aptos" panose="020B0004020202020204" pitchFamily="34" charset="0"/>
                <a:ea typeface="DengXian" panose="02010600030101010101" pitchFamily="2" charset="-122"/>
                <a:cs typeface="Times New Roman" panose="02020603050405020304" pitchFamily="18" charset="0"/>
              </a:rPr>
              <a:t>- *Customer Engagement*:</a:t>
            </a:r>
          </a:p>
          <a:p>
            <a:pPr>
              <a:lnSpc>
                <a:spcPct val="115000"/>
              </a:lnSpc>
              <a:spcAft>
                <a:spcPts val="800"/>
              </a:spcAft>
            </a:pPr>
            <a:r>
              <a:rPr lang="en-SG" sz="1200" kern="100" dirty="0">
                <a:effectLst/>
                <a:latin typeface="Aptos" panose="020B0004020202020204" pitchFamily="34" charset="0"/>
                <a:ea typeface="DengXian" panose="02010600030101010101" pitchFamily="2" charset="-122"/>
                <a:cs typeface="Times New Roman" panose="02020603050405020304" pitchFamily="18" charset="0"/>
              </a:rPr>
              <a:t>  - "We plan to implement loyalty programs and promote customer reviews to build trust and encourage repeat business. Engaging with customers through polls and challenges will also be key to maintaining a vibrant community around our brand."</a:t>
            </a:r>
          </a:p>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27</a:t>
            </a:fld>
            <a:endParaRPr lang="en-SG"/>
          </a:p>
        </p:txBody>
      </p:sp>
    </p:spTree>
    <p:extLst>
      <p:ext uri="{BB962C8B-B14F-4D97-AF65-F5344CB8AC3E}">
        <p14:creationId xmlns:p14="http://schemas.microsoft.com/office/powerpoint/2010/main" val="331341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29</a:t>
            </a:fld>
            <a:endParaRPr lang="en-SG"/>
          </a:p>
        </p:txBody>
      </p:sp>
    </p:spTree>
    <p:extLst>
      <p:ext uri="{BB962C8B-B14F-4D97-AF65-F5344CB8AC3E}">
        <p14:creationId xmlns:p14="http://schemas.microsoft.com/office/powerpoint/2010/main" val="496322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32</a:t>
            </a:fld>
            <a:endParaRPr lang="en-SG"/>
          </a:p>
        </p:txBody>
      </p:sp>
    </p:spTree>
    <p:extLst>
      <p:ext uri="{BB962C8B-B14F-4D97-AF65-F5344CB8AC3E}">
        <p14:creationId xmlns:p14="http://schemas.microsoft.com/office/powerpoint/2010/main" val="301575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41</a:t>
            </a:fld>
            <a:endParaRPr lang="en-SG"/>
          </a:p>
        </p:txBody>
      </p:sp>
    </p:spTree>
    <p:extLst>
      <p:ext uri="{BB962C8B-B14F-4D97-AF65-F5344CB8AC3E}">
        <p14:creationId xmlns:p14="http://schemas.microsoft.com/office/powerpoint/2010/main" val="3234840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59</a:t>
            </a:fld>
            <a:endParaRPr lang="en-SG"/>
          </a:p>
        </p:txBody>
      </p:sp>
    </p:spTree>
    <p:extLst>
      <p:ext uri="{BB962C8B-B14F-4D97-AF65-F5344CB8AC3E}">
        <p14:creationId xmlns:p14="http://schemas.microsoft.com/office/powerpoint/2010/main" val="3657404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71</a:t>
            </a:fld>
            <a:endParaRPr lang="en-SG"/>
          </a:p>
        </p:txBody>
      </p:sp>
    </p:spTree>
    <p:extLst>
      <p:ext uri="{BB962C8B-B14F-4D97-AF65-F5344CB8AC3E}">
        <p14:creationId xmlns:p14="http://schemas.microsoft.com/office/powerpoint/2010/main" val="119266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2</a:t>
            </a:fld>
            <a:endParaRPr lang="en-SG"/>
          </a:p>
        </p:txBody>
      </p:sp>
    </p:spTree>
    <p:extLst>
      <p:ext uri="{BB962C8B-B14F-4D97-AF65-F5344CB8AC3E}">
        <p14:creationId xmlns:p14="http://schemas.microsoft.com/office/powerpoint/2010/main" val="2378632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err="1">
                <a:effectLst/>
                <a:latin typeface="Aptos" panose="020B0004020202020204" pitchFamily="34" charset="0"/>
                <a:ea typeface="DengXian" panose="02010600030101010101" pitchFamily="2" charset="-122"/>
                <a:cs typeface="Times New Roman" panose="02020603050405020304" pitchFamily="18" charset="0"/>
              </a:rPr>
              <a:t>ThaiToGo</a:t>
            </a:r>
            <a:r>
              <a:rPr lang="en-SG" sz="1200" dirty="0">
                <a:effectLst/>
                <a:latin typeface="Aptos" panose="020B0004020202020204" pitchFamily="34" charset="0"/>
                <a:ea typeface="DengXian" panose="02010600030101010101" pitchFamily="2" charset="-122"/>
                <a:cs typeface="Times New Roman" panose="02020603050405020304" pitchFamily="18" charset="0"/>
              </a:rPr>
              <a:t> has been a beloved destination for authentic Halal Thai cuisine in Singapore for over a decade. We offer a versatile range of services including dine-in, delivery, catering, and order &amp; pickup options."</a:t>
            </a:r>
            <a:endParaRPr lang="en-SG" dirty="0"/>
          </a:p>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3</a:t>
            </a:fld>
            <a:endParaRPr lang="en-SG"/>
          </a:p>
        </p:txBody>
      </p:sp>
    </p:spTree>
    <p:extLst>
      <p:ext uri="{BB962C8B-B14F-4D97-AF65-F5344CB8AC3E}">
        <p14:creationId xmlns:p14="http://schemas.microsoft.com/office/powerpoint/2010/main" val="301577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*Business Goals*: </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 "Our primary objective is to increase both delivery orders by 20% over the next 6 months."</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*Target Market*: </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 "We are focusing on busy low-mid income, both single and married, who value convenience and enjoy authentic, high-quality cuisine."</a:t>
            </a:r>
          </a:p>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7</a:t>
            </a:fld>
            <a:endParaRPr lang="en-SG"/>
          </a:p>
        </p:txBody>
      </p:sp>
    </p:spTree>
    <p:extLst>
      <p:ext uri="{BB962C8B-B14F-4D97-AF65-F5344CB8AC3E}">
        <p14:creationId xmlns:p14="http://schemas.microsoft.com/office/powerpoint/2010/main" val="3374576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Aptos" panose="020B0004020202020204" pitchFamily="34" charset="0"/>
                <a:ea typeface="DengXian" panose="02010600030101010101" pitchFamily="2" charset="-122"/>
                <a:cs typeface="Times New Roman" panose="02020603050405020304" pitchFamily="18" charset="0"/>
              </a:rPr>
              <a:t>There is a growing trend toward takeout and delivery services.</a:t>
            </a:r>
          </a:p>
          <a:p>
            <a:r>
              <a:rPr lang="en-SG" sz="1800" dirty="0">
                <a:effectLst/>
                <a:latin typeface="Aptos" panose="020B0004020202020204" pitchFamily="34" charset="0"/>
                <a:ea typeface="DengXian" panose="02010600030101010101" pitchFamily="2" charset="-122"/>
                <a:cs typeface="Times New Roman" panose="02020603050405020304" pitchFamily="18" charset="0"/>
              </a:rPr>
              <a:t>We are competing with well-known establishments like Pattaya Garden Restaurant and Jai Thai Restaurant, both of which have strong online presences and dedicated customer bases.</a:t>
            </a:r>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8</a:t>
            </a:fld>
            <a:endParaRPr lang="en-SG"/>
          </a:p>
        </p:txBody>
      </p:sp>
    </p:spTree>
    <p:extLst>
      <p:ext uri="{BB962C8B-B14F-4D97-AF65-F5344CB8AC3E}">
        <p14:creationId xmlns:p14="http://schemas.microsoft.com/office/powerpoint/2010/main" val="3328079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9</a:t>
            </a:fld>
            <a:endParaRPr lang="en-SG"/>
          </a:p>
        </p:txBody>
      </p:sp>
    </p:spTree>
    <p:extLst>
      <p:ext uri="{BB962C8B-B14F-4D97-AF65-F5344CB8AC3E}">
        <p14:creationId xmlns:p14="http://schemas.microsoft.com/office/powerpoint/2010/main" val="48792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12</a:t>
            </a:fld>
            <a:endParaRPr lang="en-SG"/>
          </a:p>
        </p:txBody>
      </p:sp>
    </p:spTree>
    <p:extLst>
      <p:ext uri="{BB962C8B-B14F-4D97-AF65-F5344CB8AC3E}">
        <p14:creationId xmlns:p14="http://schemas.microsoft.com/office/powerpoint/2010/main" val="382715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*Strengths*:</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 "</a:t>
            </a:r>
            <a:r>
              <a:rPr lang="en-SG" sz="1800" kern="100" dirty="0" err="1">
                <a:effectLst/>
                <a:latin typeface="Aptos" panose="020B0004020202020204" pitchFamily="34" charset="0"/>
                <a:ea typeface="DengXian" panose="02010600030101010101" pitchFamily="2" charset="-122"/>
                <a:cs typeface="Times New Roman" panose="02020603050405020304" pitchFamily="18" charset="0"/>
              </a:rPr>
              <a:t>ThaiToGo’s</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strengths include our authentic cuisine, strong brand identity, and the convenience of our delivery services. Our ability to customize meals sets us apart from competitors."</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*Weaknesses*:</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 "However, we face challenges like limited brand awareness, low social media engagement, and operational difficulties during peak times."</a:t>
            </a:r>
          </a:p>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13</a:t>
            </a:fld>
            <a:endParaRPr lang="en-SG"/>
          </a:p>
        </p:txBody>
      </p:sp>
    </p:spTree>
    <p:extLst>
      <p:ext uri="{BB962C8B-B14F-4D97-AF65-F5344CB8AC3E}">
        <p14:creationId xmlns:p14="http://schemas.microsoft.com/office/powerpoint/2010/main" val="3076538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200" kern="100" dirty="0">
                <a:effectLst/>
                <a:latin typeface="Aptos" panose="020B0004020202020204" pitchFamily="34" charset="0"/>
                <a:ea typeface="DengXian" panose="02010600030101010101" pitchFamily="2" charset="-122"/>
                <a:cs typeface="Times New Roman" panose="02020603050405020304" pitchFamily="18" charset="0"/>
              </a:rPr>
              <a:t>- *Opportunities*:</a:t>
            </a:r>
          </a:p>
          <a:p>
            <a:pPr>
              <a:lnSpc>
                <a:spcPct val="115000"/>
              </a:lnSpc>
              <a:spcAft>
                <a:spcPts val="800"/>
              </a:spcAft>
            </a:pPr>
            <a:r>
              <a:rPr lang="en-SG" sz="1200" kern="100" dirty="0">
                <a:effectLst/>
                <a:latin typeface="Aptos" panose="020B0004020202020204" pitchFamily="34" charset="0"/>
                <a:ea typeface="DengXian" panose="02010600030101010101" pitchFamily="2" charset="-122"/>
                <a:cs typeface="Times New Roman" panose="02020603050405020304" pitchFamily="18" charset="0"/>
              </a:rPr>
              <a:t>  - "There are opportunities to introduce health-conscious menu items, expand geographically, and enhance our digital marketing efforts to tap into new customer segments."</a:t>
            </a:r>
          </a:p>
          <a:p>
            <a:pPr>
              <a:lnSpc>
                <a:spcPct val="115000"/>
              </a:lnSpc>
              <a:spcAft>
                <a:spcPts val="800"/>
              </a:spcAft>
            </a:pPr>
            <a:r>
              <a:rPr lang="en-SG" sz="1200" kern="100" dirty="0">
                <a:effectLst/>
                <a:latin typeface="Aptos" panose="020B0004020202020204" pitchFamily="34" charset="0"/>
                <a:ea typeface="DengXian" panose="02010600030101010101" pitchFamily="2" charset="-122"/>
                <a:cs typeface="Times New Roman" panose="02020603050405020304" pitchFamily="18" charset="0"/>
              </a:rPr>
              <a:t>- *Threats*:</a:t>
            </a:r>
          </a:p>
          <a:p>
            <a:pPr>
              <a:lnSpc>
                <a:spcPct val="115000"/>
              </a:lnSpc>
              <a:spcAft>
                <a:spcPts val="800"/>
              </a:spcAft>
            </a:pPr>
            <a:r>
              <a:rPr lang="en-SG" sz="1200" kern="100" dirty="0">
                <a:effectLst/>
                <a:latin typeface="Aptos" panose="020B0004020202020204" pitchFamily="34" charset="0"/>
                <a:ea typeface="DengXian" panose="02010600030101010101" pitchFamily="2" charset="-122"/>
                <a:cs typeface="Times New Roman" panose="02020603050405020304" pitchFamily="18" charset="0"/>
              </a:rPr>
              <a:t>  - "On the flip side, intense competition and potential supply chain disruptions could impact our growth. We must also stay ahead of changing consumer preferences and regulatory requirements."</a:t>
            </a:r>
          </a:p>
          <a:p>
            <a:endParaRPr lang="en-SG" dirty="0"/>
          </a:p>
        </p:txBody>
      </p:sp>
      <p:sp>
        <p:nvSpPr>
          <p:cNvPr id="4" name="Slide Number Placeholder 3"/>
          <p:cNvSpPr>
            <a:spLocks noGrp="1"/>
          </p:cNvSpPr>
          <p:nvPr>
            <p:ph type="sldNum" sz="quarter" idx="5"/>
          </p:nvPr>
        </p:nvSpPr>
        <p:spPr/>
        <p:txBody>
          <a:bodyPr/>
          <a:lstStyle/>
          <a:p>
            <a:fld id="{EA74E06D-3562-400C-9234-3B493807C33D}" type="slidenum">
              <a:rPr lang="en-SG" smtClean="0"/>
              <a:t>14</a:t>
            </a:fld>
            <a:endParaRPr lang="en-SG"/>
          </a:p>
        </p:txBody>
      </p:sp>
    </p:spTree>
    <p:extLst>
      <p:ext uri="{BB962C8B-B14F-4D97-AF65-F5344CB8AC3E}">
        <p14:creationId xmlns:p14="http://schemas.microsoft.com/office/powerpoint/2010/main" val="1435440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A5F42A5-12E4-4A49-BBE8-6FDF81A4B856}" type="datetimeFigureOut">
              <a:rPr lang="en-SG" smtClean="0"/>
              <a:t>24/8/2024</a:t>
            </a:fld>
            <a:endParaRPr lang="en-SG"/>
          </a:p>
        </p:txBody>
      </p:sp>
      <p:sp>
        <p:nvSpPr>
          <p:cNvPr id="5" name="Footer Placeholder 4"/>
          <p:cNvSpPr>
            <a:spLocks noGrp="1"/>
          </p:cNvSpPr>
          <p:nvPr>
            <p:ph type="ftr" sz="quarter" idx="11"/>
          </p:nvPr>
        </p:nvSpPr>
        <p:spPr>
          <a:xfrm>
            <a:off x="2692397" y="5037663"/>
            <a:ext cx="5214635" cy="279400"/>
          </a:xfrm>
        </p:spPr>
        <p:txBody>
          <a:bodyPr/>
          <a:lstStyle/>
          <a:p>
            <a:endParaRPr lang="en-SG"/>
          </a:p>
        </p:txBody>
      </p:sp>
      <p:sp>
        <p:nvSpPr>
          <p:cNvPr id="6" name="Slide Number Placeholder 5"/>
          <p:cNvSpPr>
            <a:spLocks noGrp="1"/>
          </p:cNvSpPr>
          <p:nvPr>
            <p:ph type="sldNum" sz="quarter" idx="12"/>
          </p:nvPr>
        </p:nvSpPr>
        <p:spPr>
          <a:xfrm>
            <a:off x="8956900" y="5037663"/>
            <a:ext cx="551167" cy="279400"/>
          </a:xfrm>
        </p:spPr>
        <p:txBody>
          <a:bodyPr/>
          <a:lstStyle/>
          <a:p>
            <a:fld id="{F000A38F-094A-42C3-A52C-D5E1B16766F5}" type="slidenum">
              <a:rPr lang="en-SG" smtClean="0"/>
              <a:t>‹#›</a:t>
            </a:fld>
            <a:endParaRPr lang="en-SG"/>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0242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F42A5-12E4-4A49-BBE8-6FDF81A4B856}" type="datetimeFigureOut">
              <a:rPr lang="en-SG" smtClean="0"/>
              <a:t>24/8/2024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000A38F-094A-42C3-A52C-D5E1B16766F5}" type="slidenum">
              <a:rPr lang="en-SG" smtClean="0"/>
              <a:t>‹#›</a:t>
            </a:fld>
            <a:endParaRPr lang="en-SG"/>
          </a:p>
        </p:txBody>
      </p:sp>
    </p:spTree>
    <p:extLst>
      <p:ext uri="{BB962C8B-B14F-4D97-AF65-F5344CB8AC3E}">
        <p14:creationId xmlns:p14="http://schemas.microsoft.com/office/powerpoint/2010/main" val="196449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F42A5-12E4-4A49-BBE8-6FDF81A4B856}" type="datetimeFigureOut">
              <a:rPr lang="en-SG" smtClean="0"/>
              <a:t>24/8/2024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000A38F-094A-42C3-A52C-D5E1B16766F5}" type="slidenum">
              <a:rPr lang="en-SG" smtClean="0"/>
              <a:t>‹#›</a:t>
            </a:fld>
            <a:endParaRPr lang="en-SG"/>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8096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F42A5-12E4-4A49-BBE8-6FDF81A4B856}" type="datetimeFigureOut">
              <a:rPr lang="en-SG" smtClean="0"/>
              <a:t>24/8/2024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000A38F-094A-42C3-A52C-D5E1B16766F5}" type="slidenum">
              <a:rPr lang="en-SG" smtClean="0"/>
              <a:t>‹#›</a:t>
            </a:fld>
            <a:endParaRPr lang="en-SG"/>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0016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F42A5-12E4-4A49-BBE8-6FDF81A4B856}" type="datetimeFigureOut">
              <a:rPr lang="en-SG" smtClean="0"/>
              <a:t>24/8/2024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000A38F-094A-42C3-A52C-D5E1B16766F5}" type="slidenum">
              <a:rPr lang="en-SG" smtClean="0"/>
              <a:t>‹#›</a:t>
            </a:fld>
            <a:endParaRPr lang="en-SG"/>
          </a:p>
        </p:txBody>
      </p:sp>
    </p:spTree>
    <p:extLst>
      <p:ext uri="{BB962C8B-B14F-4D97-AF65-F5344CB8AC3E}">
        <p14:creationId xmlns:p14="http://schemas.microsoft.com/office/powerpoint/2010/main" val="29536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F42A5-12E4-4A49-BBE8-6FDF81A4B856}" type="datetimeFigureOut">
              <a:rPr lang="en-SG" smtClean="0"/>
              <a:t>24/8/2024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000A38F-094A-42C3-A52C-D5E1B16766F5}" type="slidenum">
              <a:rPr lang="en-SG" smtClean="0"/>
              <a:t>‹#›</a:t>
            </a:fld>
            <a:endParaRPr lang="en-SG"/>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1441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F42A5-12E4-4A49-BBE8-6FDF81A4B856}" type="datetimeFigureOut">
              <a:rPr lang="en-SG" smtClean="0"/>
              <a:t>24/8/2024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000A38F-094A-42C3-A52C-D5E1B16766F5}" type="slidenum">
              <a:rPr lang="en-SG" smtClean="0"/>
              <a:t>‹#›</a:t>
            </a:fld>
            <a:endParaRPr lang="en-SG"/>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8561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F42A5-12E4-4A49-BBE8-6FDF81A4B856}" type="datetimeFigureOut">
              <a:rPr lang="en-SG" smtClean="0"/>
              <a:t>24/8/2024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000A38F-094A-42C3-A52C-D5E1B16766F5}" type="slidenum">
              <a:rPr lang="en-SG" smtClean="0"/>
              <a:t>‹#›</a:t>
            </a:fld>
            <a:endParaRPr lang="en-SG"/>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7312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F42A5-12E4-4A49-BBE8-6FDF81A4B856}" type="datetimeFigureOut">
              <a:rPr lang="en-SG" smtClean="0"/>
              <a:t>24/8/2024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000A38F-094A-42C3-A52C-D5E1B16766F5}" type="slidenum">
              <a:rPr lang="en-SG" smtClean="0"/>
              <a:t>‹#›</a:t>
            </a:fld>
            <a:endParaRPr lang="en-SG"/>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0968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F42A5-12E4-4A49-BBE8-6FDF81A4B856}" type="datetimeFigureOut">
              <a:rPr lang="en-SG" smtClean="0"/>
              <a:t>24/8/2024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000A38F-094A-42C3-A52C-D5E1B16766F5}" type="slidenum">
              <a:rPr lang="en-SG" smtClean="0"/>
              <a:t>‹#›</a:t>
            </a:fld>
            <a:endParaRPr lang="en-SG"/>
          </a:p>
        </p:txBody>
      </p:sp>
    </p:spTree>
    <p:extLst>
      <p:ext uri="{BB962C8B-B14F-4D97-AF65-F5344CB8AC3E}">
        <p14:creationId xmlns:p14="http://schemas.microsoft.com/office/powerpoint/2010/main" val="2701239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F42A5-12E4-4A49-BBE8-6FDF81A4B856}" type="datetimeFigureOut">
              <a:rPr lang="en-SG" smtClean="0"/>
              <a:t>24/8/2024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000A38F-094A-42C3-A52C-D5E1B16766F5}" type="slidenum">
              <a:rPr lang="en-SG" smtClean="0"/>
              <a:t>‹#›</a:t>
            </a:fld>
            <a:endParaRPr lang="en-SG"/>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5523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5F42A5-12E4-4A49-BBE8-6FDF81A4B856}" type="datetimeFigureOut">
              <a:rPr lang="en-SG" smtClean="0"/>
              <a:t>24/8/2024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000A38F-094A-42C3-A52C-D5E1B16766F5}" type="slidenum">
              <a:rPr lang="en-SG" smtClean="0"/>
              <a:t>‹#›</a:t>
            </a:fld>
            <a:endParaRPr lang="en-SG"/>
          </a:p>
        </p:txBody>
      </p:sp>
    </p:spTree>
    <p:extLst>
      <p:ext uri="{BB962C8B-B14F-4D97-AF65-F5344CB8AC3E}">
        <p14:creationId xmlns:p14="http://schemas.microsoft.com/office/powerpoint/2010/main" val="3426156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5F42A5-12E4-4A49-BBE8-6FDF81A4B856}" type="datetimeFigureOut">
              <a:rPr lang="en-SG" smtClean="0"/>
              <a:t>24/8/2024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F000A38F-094A-42C3-A52C-D5E1B16766F5}" type="slidenum">
              <a:rPr lang="en-SG" smtClean="0"/>
              <a:t>‹#›</a:t>
            </a:fld>
            <a:endParaRPr lang="en-SG"/>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3944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5F42A5-12E4-4A49-BBE8-6FDF81A4B856}" type="datetimeFigureOut">
              <a:rPr lang="en-SG" smtClean="0"/>
              <a:t>24/8/2024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000A38F-094A-42C3-A52C-D5E1B16766F5}" type="slidenum">
              <a:rPr lang="en-SG" smtClean="0"/>
              <a:t>‹#›</a:t>
            </a:fld>
            <a:endParaRPr lang="en-SG"/>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5906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F42A5-12E4-4A49-BBE8-6FDF81A4B856}" type="datetimeFigureOut">
              <a:rPr lang="en-SG" smtClean="0"/>
              <a:t>24/8/2024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F000A38F-094A-42C3-A52C-D5E1B16766F5}" type="slidenum">
              <a:rPr lang="en-SG" smtClean="0"/>
              <a:t>‹#›</a:t>
            </a:fld>
            <a:endParaRPr lang="en-SG"/>
          </a:p>
        </p:txBody>
      </p:sp>
    </p:spTree>
    <p:extLst>
      <p:ext uri="{BB962C8B-B14F-4D97-AF65-F5344CB8AC3E}">
        <p14:creationId xmlns:p14="http://schemas.microsoft.com/office/powerpoint/2010/main" val="747517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F42A5-12E4-4A49-BBE8-6FDF81A4B856}" type="datetimeFigureOut">
              <a:rPr lang="en-SG" smtClean="0"/>
              <a:t>24/8/2024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000A38F-094A-42C3-A52C-D5E1B16766F5}" type="slidenum">
              <a:rPr lang="en-SG" smtClean="0"/>
              <a:t>‹#›</a:t>
            </a:fld>
            <a:endParaRPr lang="en-SG"/>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567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5F42A5-12E4-4A49-BBE8-6FDF81A4B856}" type="datetimeFigureOut">
              <a:rPr lang="en-SG" smtClean="0"/>
              <a:t>24/8/2024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000A38F-094A-42C3-A52C-D5E1B16766F5}" type="slidenum">
              <a:rPr lang="en-SG" smtClean="0"/>
              <a:t>‹#›</a:t>
            </a:fld>
            <a:endParaRPr lang="en-SG"/>
          </a:p>
        </p:txBody>
      </p:sp>
    </p:spTree>
    <p:extLst>
      <p:ext uri="{BB962C8B-B14F-4D97-AF65-F5344CB8AC3E}">
        <p14:creationId xmlns:p14="http://schemas.microsoft.com/office/powerpoint/2010/main" val="1056665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5F42A5-12E4-4A49-BBE8-6FDF81A4B856}" type="datetimeFigureOut">
              <a:rPr lang="en-SG" smtClean="0"/>
              <a:t>24/8/2024</a:t>
            </a:fld>
            <a:endParaRPr lang="en-SG"/>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SG"/>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000A38F-094A-42C3-A52C-D5E1B16766F5}" type="slidenum">
              <a:rPr lang="en-SG" smtClean="0"/>
              <a:t>‹#›</a:t>
            </a:fld>
            <a:endParaRPr lang="en-SG"/>
          </a:p>
        </p:txBody>
      </p:sp>
    </p:spTree>
    <p:extLst>
      <p:ext uri="{BB962C8B-B14F-4D97-AF65-F5344CB8AC3E}">
        <p14:creationId xmlns:p14="http://schemas.microsoft.com/office/powerpoint/2010/main" val="110641896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jai-thai.com/"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pattayagarden.com.sg/restuarant-menu"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png"/><Relationship Id="rId7"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7.jpg"/><Relationship Id="rId4" Type="http://schemas.openxmlformats.org/officeDocument/2006/relationships/image" Target="../media/image11.png"/></Relationships>
</file>

<file path=ppt/slides/_rels/slide5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BD00422-01A9-F5A8-726D-525FDB4AC08F}"/>
              </a:ext>
            </a:extLst>
          </p:cNvPr>
          <p:cNvSpPr>
            <a:spLocks noGrp="1"/>
          </p:cNvSpPr>
          <p:nvPr>
            <p:ph type="subTitle" idx="1"/>
          </p:nvPr>
        </p:nvSpPr>
        <p:spPr>
          <a:xfrm>
            <a:off x="2550160" y="1854387"/>
            <a:ext cx="7091680" cy="1406973"/>
          </a:xfrm>
        </p:spPr>
        <p:txBody>
          <a:bodyPr>
            <a:normAutofit fontScale="85000" lnSpcReduction="20000"/>
          </a:bodyPr>
          <a:lstStyle/>
          <a:p>
            <a:r>
              <a:rPr lang="en-SG" sz="6000" dirty="0">
                <a:solidFill>
                  <a:srgbClr val="FF0000"/>
                </a:solidFill>
                <a:latin typeface="Aharoni" panose="02010803020104030203" pitchFamily="2" charset="-79"/>
                <a:cs typeface="Aharoni" panose="02010803020104030203" pitchFamily="2" charset="-79"/>
              </a:rPr>
              <a:t>MARKETING PRESENTATION</a:t>
            </a:r>
          </a:p>
        </p:txBody>
      </p:sp>
      <p:pic>
        <p:nvPicPr>
          <p:cNvPr id="11" name="Picture 10">
            <a:extLst>
              <a:ext uri="{FF2B5EF4-FFF2-40B4-BE49-F238E27FC236}">
                <a16:creationId xmlns:a16="http://schemas.microsoft.com/office/drawing/2014/main" id="{A34600BD-2B2E-C839-C1EE-0791D82ACCC0}"/>
              </a:ext>
            </a:extLst>
          </p:cNvPr>
          <p:cNvPicPr>
            <a:picLocks noChangeAspect="1"/>
          </p:cNvPicPr>
          <p:nvPr/>
        </p:nvPicPr>
        <p:blipFill>
          <a:blip r:embed="rId3"/>
          <a:stretch>
            <a:fillRect/>
          </a:stretch>
        </p:blipFill>
        <p:spPr>
          <a:xfrm>
            <a:off x="4202964" y="273328"/>
            <a:ext cx="3401960" cy="897978"/>
          </a:xfrm>
          <a:prstGeom prst="rect">
            <a:avLst/>
          </a:prstGeom>
        </p:spPr>
      </p:pic>
      <p:sp>
        <p:nvSpPr>
          <p:cNvPr id="12" name="TextBox 11">
            <a:extLst>
              <a:ext uri="{FF2B5EF4-FFF2-40B4-BE49-F238E27FC236}">
                <a16:creationId xmlns:a16="http://schemas.microsoft.com/office/drawing/2014/main" id="{0441311D-04AC-D8E4-BC00-41A998954890}"/>
              </a:ext>
            </a:extLst>
          </p:cNvPr>
          <p:cNvSpPr txBox="1"/>
          <p:nvPr/>
        </p:nvSpPr>
        <p:spPr>
          <a:xfrm>
            <a:off x="4584127" y="3831074"/>
            <a:ext cx="3241040" cy="369332"/>
          </a:xfrm>
          <a:prstGeom prst="rect">
            <a:avLst/>
          </a:prstGeom>
          <a:noFill/>
        </p:spPr>
        <p:txBody>
          <a:bodyPr wrap="square" rtlCol="0">
            <a:spAutoFit/>
          </a:bodyPr>
          <a:lstStyle/>
          <a:p>
            <a:r>
              <a:rPr lang="en-SG" dirty="0">
                <a:solidFill>
                  <a:srgbClr val="7030A0"/>
                </a:solidFill>
                <a:latin typeface="Algerian" panose="04020705040A02060702" pitchFamily="82" charset="0"/>
              </a:rPr>
              <a:t>Jaynette Mikki Ho  004D</a:t>
            </a:r>
          </a:p>
        </p:txBody>
      </p:sp>
      <p:sp>
        <p:nvSpPr>
          <p:cNvPr id="15" name="TextBox 14">
            <a:extLst>
              <a:ext uri="{FF2B5EF4-FFF2-40B4-BE49-F238E27FC236}">
                <a16:creationId xmlns:a16="http://schemas.microsoft.com/office/drawing/2014/main" id="{322E9B3F-84C1-8802-A7C7-576BB1EC9E2E}"/>
              </a:ext>
            </a:extLst>
          </p:cNvPr>
          <p:cNvSpPr txBox="1"/>
          <p:nvPr/>
        </p:nvSpPr>
        <p:spPr>
          <a:xfrm>
            <a:off x="5115725" y="4770120"/>
            <a:ext cx="3241040" cy="369332"/>
          </a:xfrm>
          <a:prstGeom prst="rect">
            <a:avLst/>
          </a:prstGeom>
          <a:noFill/>
        </p:spPr>
        <p:txBody>
          <a:bodyPr wrap="square" rtlCol="0">
            <a:spAutoFit/>
          </a:bodyPr>
          <a:lstStyle/>
          <a:p>
            <a:r>
              <a:rPr lang="en-SG" dirty="0">
                <a:solidFill>
                  <a:srgbClr val="7030A0"/>
                </a:solidFill>
                <a:latin typeface="Amasis MT Pro" panose="02040504050005020304" pitchFamily="18" charset="0"/>
              </a:rPr>
              <a:t>http://thaitogo.sg</a:t>
            </a:r>
          </a:p>
        </p:txBody>
      </p:sp>
    </p:spTree>
    <p:extLst>
      <p:ext uri="{BB962C8B-B14F-4D97-AF65-F5344CB8AC3E}">
        <p14:creationId xmlns:p14="http://schemas.microsoft.com/office/powerpoint/2010/main" val="3542901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EE4C30-9A11-B290-7B1F-C58F75212151}"/>
              </a:ext>
            </a:extLst>
          </p:cNvPr>
          <p:cNvSpPr txBox="1"/>
          <p:nvPr/>
        </p:nvSpPr>
        <p:spPr>
          <a:xfrm>
            <a:off x="4263759" y="626164"/>
            <a:ext cx="5737122" cy="677108"/>
          </a:xfrm>
          <a:prstGeom prst="rect">
            <a:avLst/>
          </a:prstGeom>
          <a:noFill/>
        </p:spPr>
        <p:txBody>
          <a:bodyPr wrap="square" rtlCol="0">
            <a:spAutoFit/>
          </a:bodyPr>
          <a:lstStyle/>
          <a:p>
            <a:r>
              <a:rPr lang="en-US" sz="2400" b="1" dirty="0">
                <a:solidFill>
                  <a:srgbClr val="4619B7"/>
                </a:solidFill>
                <a:latin typeface="Georgia Pro Black" panose="02040A02050405020203" pitchFamily="18" charset="0"/>
              </a:rPr>
              <a:t>CUSTOMER PERSONA</a:t>
            </a:r>
          </a:p>
          <a:p>
            <a:endParaRPr lang="en-SG" sz="1400" dirty="0"/>
          </a:p>
        </p:txBody>
      </p:sp>
      <p:pic>
        <p:nvPicPr>
          <p:cNvPr id="5" name="Picture 4" descr="A group of text on a pink and blue background&#10;&#10;Description automatically generated">
            <a:extLst>
              <a:ext uri="{FF2B5EF4-FFF2-40B4-BE49-F238E27FC236}">
                <a16:creationId xmlns:a16="http://schemas.microsoft.com/office/drawing/2014/main" id="{5348E91A-9902-C275-AB47-680B2960C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 y="1097280"/>
            <a:ext cx="10698480" cy="5052060"/>
          </a:xfrm>
          <a:prstGeom prst="rect">
            <a:avLst/>
          </a:prstGeom>
        </p:spPr>
      </p:pic>
    </p:spTree>
    <p:extLst>
      <p:ext uri="{BB962C8B-B14F-4D97-AF65-F5344CB8AC3E}">
        <p14:creationId xmlns:p14="http://schemas.microsoft.com/office/powerpoint/2010/main" val="2126421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9" name="Picture 8">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9" name="Rectangle 28">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1" name="Picture 10">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2" name="Picture 11">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0" name="Straight Connector 29">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9" name="Picture 18">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3" name="Rectangle 32">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1" name="Picture 20">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2" name="Picture 21">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extBox 1">
            <a:extLst>
              <a:ext uri="{FF2B5EF4-FFF2-40B4-BE49-F238E27FC236}">
                <a16:creationId xmlns:a16="http://schemas.microsoft.com/office/drawing/2014/main" id="{B2FCCECF-AD6F-5A73-79F4-0C0EC40160EE}"/>
              </a:ext>
            </a:extLst>
          </p:cNvPr>
          <p:cNvSpPr txBox="1"/>
          <p:nvPr/>
        </p:nvSpPr>
        <p:spPr>
          <a:xfrm>
            <a:off x="2204056" y="572056"/>
            <a:ext cx="7780712" cy="479703"/>
          </a:xfrm>
          <a:prstGeom prst="rect">
            <a:avLst/>
          </a:prstGeom>
        </p:spPr>
        <p:txBody>
          <a:bodyPr vert="horz" lIns="91440" tIns="45720" rIns="91440" bIns="45720" rtlCol="0" anchor="b">
            <a:normAutofit/>
          </a:bodyPr>
          <a:lstStyle/>
          <a:p>
            <a:pPr algn="ctr">
              <a:spcBef>
                <a:spcPct val="0"/>
              </a:spcBef>
              <a:spcAft>
                <a:spcPts val="600"/>
              </a:spcAft>
            </a:pPr>
            <a:r>
              <a:rPr lang="en-US" sz="2400" b="1" dirty="0">
                <a:ln w="3175" cmpd="sng">
                  <a:noFill/>
                </a:ln>
                <a:solidFill>
                  <a:srgbClr val="4619B7"/>
                </a:solidFill>
                <a:latin typeface="Georgia Pro Black" panose="02040A02050405020203" pitchFamily="18" charset="0"/>
                <a:ea typeface="+mj-ea"/>
                <a:cs typeface="+mj-cs"/>
              </a:rPr>
              <a:t>CUSTOMER</a:t>
            </a:r>
            <a:r>
              <a:rPr lang="en-US" sz="2400" b="1" dirty="0">
                <a:ln w="3175" cmpd="sng">
                  <a:noFill/>
                </a:ln>
                <a:solidFill>
                  <a:srgbClr val="4619B7"/>
                </a:solidFill>
                <a:latin typeface="+mj-lt"/>
                <a:ea typeface="+mj-ea"/>
                <a:cs typeface="+mj-cs"/>
              </a:rPr>
              <a:t> </a:t>
            </a:r>
            <a:r>
              <a:rPr lang="en-US" sz="2400" b="1" dirty="0">
                <a:ln w="3175" cmpd="sng">
                  <a:noFill/>
                </a:ln>
                <a:solidFill>
                  <a:srgbClr val="4619B7"/>
                </a:solidFill>
                <a:latin typeface="Georgia Pro Black" panose="02040A02050405020203" pitchFamily="18" charset="0"/>
                <a:ea typeface="+mj-ea"/>
                <a:cs typeface="+mj-cs"/>
              </a:rPr>
              <a:t>PERSONA</a:t>
            </a:r>
          </a:p>
        </p:txBody>
      </p:sp>
      <p:pic>
        <p:nvPicPr>
          <p:cNvPr id="5" name="Picture 4" descr="A group of colorful squares with black text&#10;&#10;Description automatically generated">
            <a:extLst>
              <a:ext uri="{FF2B5EF4-FFF2-40B4-BE49-F238E27FC236}">
                <a16:creationId xmlns:a16="http://schemas.microsoft.com/office/drawing/2014/main" id="{D4814B58-AEE4-E43C-99FE-E51C9DD68D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239" y="1091089"/>
            <a:ext cx="10672307" cy="5012532"/>
          </a:xfrm>
          <a:prstGeom prst="rect">
            <a:avLst/>
          </a:prstGeom>
        </p:spPr>
      </p:pic>
    </p:spTree>
    <p:extLst>
      <p:ext uri="{BB962C8B-B14F-4D97-AF65-F5344CB8AC3E}">
        <p14:creationId xmlns:p14="http://schemas.microsoft.com/office/powerpoint/2010/main" val="3915935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A0621A-74B7-7E61-9C89-57179B48CD17}"/>
              </a:ext>
            </a:extLst>
          </p:cNvPr>
          <p:cNvSpPr txBox="1"/>
          <p:nvPr/>
        </p:nvSpPr>
        <p:spPr>
          <a:xfrm>
            <a:off x="4369784" y="605730"/>
            <a:ext cx="6501416" cy="400110"/>
          </a:xfrm>
          <a:prstGeom prst="rect">
            <a:avLst/>
          </a:prstGeom>
          <a:noFill/>
        </p:spPr>
        <p:txBody>
          <a:bodyPr wrap="square" rtlCol="0">
            <a:spAutoFit/>
          </a:bodyPr>
          <a:lstStyle/>
          <a:p>
            <a:r>
              <a:rPr lang="en-US" sz="2000" b="1" dirty="0">
                <a:solidFill>
                  <a:srgbClr val="4619B7"/>
                </a:solidFill>
                <a:latin typeface="Georgia Pro Black" panose="02040A02050405020203" pitchFamily="18" charset="0"/>
              </a:rPr>
              <a:t>CUSTOMER PERSONA</a:t>
            </a:r>
          </a:p>
        </p:txBody>
      </p:sp>
      <p:pic>
        <p:nvPicPr>
          <p:cNvPr id="5" name="Picture 4" descr="A group of colorful papers with text&#10;&#10;Description automatically generated">
            <a:extLst>
              <a:ext uri="{FF2B5EF4-FFF2-40B4-BE49-F238E27FC236}">
                <a16:creationId xmlns:a16="http://schemas.microsoft.com/office/drawing/2014/main" id="{4428868E-0D73-0E7A-82CA-099667BAC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 y="1005840"/>
            <a:ext cx="10687050" cy="5143500"/>
          </a:xfrm>
          <a:prstGeom prst="rect">
            <a:avLst/>
          </a:prstGeom>
        </p:spPr>
      </p:pic>
    </p:spTree>
    <p:extLst>
      <p:ext uri="{BB962C8B-B14F-4D97-AF65-F5344CB8AC3E}">
        <p14:creationId xmlns:p14="http://schemas.microsoft.com/office/powerpoint/2010/main" val="1412940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AD6417-FEEB-1080-517F-92ECA7113F83}"/>
              </a:ext>
            </a:extLst>
          </p:cNvPr>
          <p:cNvSpPr txBox="1"/>
          <p:nvPr/>
        </p:nvSpPr>
        <p:spPr>
          <a:xfrm>
            <a:off x="2595716" y="781665"/>
            <a:ext cx="7241457" cy="861774"/>
          </a:xfrm>
          <a:prstGeom prst="rect">
            <a:avLst/>
          </a:prstGeom>
          <a:noFill/>
        </p:spPr>
        <p:txBody>
          <a:bodyPr wrap="square" rtlCol="0">
            <a:spAutoFit/>
          </a:bodyPr>
          <a:lstStyle/>
          <a:p>
            <a:r>
              <a:rPr lang="en-US" sz="3200" b="1" dirty="0">
                <a:solidFill>
                  <a:srgbClr val="4619B7"/>
                </a:solidFill>
                <a:latin typeface="Georgia Pro Black" panose="02040A02050405020203" pitchFamily="18" charset="0"/>
              </a:rPr>
              <a:t>SWOT Analysis of My Company</a:t>
            </a:r>
          </a:p>
          <a:p>
            <a:endParaRPr lang="en-SG" dirty="0"/>
          </a:p>
        </p:txBody>
      </p:sp>
      <p:graphicFrame>
        <p:nvGraphicFramePr>
          <p:cNvPr id="3" name="Table 2">
            <a:extLst>
              <a:ext uri="{FF2B5EF4-FFF2-40B4-BE49-F238E27FC236}">
                <a16:creationId xmlns:a16="http://schemas.microsoft.com/office/drawing/2014/main" id="{0A176DBC-698C-2A3A-3AB0-23652033BA65}"/>
              </a:ext>
            </a:extLst>
          </p:cNvPr>
          <p:cNvGraphicFramePr>
            <a:graphicFrameLocks noGrp="1"/>
          </p:cNvGraphicFramePr>
          <p:nvPr>
            <p:extLst>
              <p:ext uri="{D42A27DB-BD31-4B8C-83A1-F6EECF244321}">
                <p14:modId xmlns:p14="http://schemas.microsoft.com/office/powerpoint/2010/main" val="1743817079"/>
              </p:ext>
            </p:extLst>
          </p:nvPr>
        </p:nvGraphicFramePr>
        <p:xfrm>
          <a:off x="781665" y="1327354"/>
          <a:ext cx="10633587" cy="4841116"/>
        </p:xfrm>
        <a:graphic>
          <a:graphicData uri="http://schemas.openxmlformats.org/drawingml/2006/table">
            <a:tbl>
              <a:tblPr>
                <a:tableStyleId>{5C22544A-7EE6-4342-B048-85BDC9FD1C3A}</a:tableStyleId>
              </a:tblPr>
              <a:tblGrid>
                <a:gridCol w="5150371">
                  <a:extLst>
                    <a:ext uri="{9D8B030D-6E8A-4147-A177-3AD203B41FA5}">
                      <a16:colId xmlns:a16="http://schemas.microsoft.com/office/drawing/2014/main" val="3701753381"/>
                    </a:ext>
                  </a:extLst>
                </a:gridCol>
                <a:gridCol w="5483216">
                  <a:extLst>
                    <a:ext uri="{9D8B030D-6E8A-4147-A177-3AD203B41FA5}">
                      <a16:colId xmlns:a16="http://schemas.microsoft.com/office/drawing/2014/main" val="505446305"/>
                    </a:ext>
                  </a:extLst>
                </a:gridCol>
              </a:tblGrid>
              <a:tr h="320000">
                <a:tc>
                  <a:txBody>
                    <a:bodyPr/>
                    <a:lstStyle/>
                    <a:p>
                      <a:pPr algn="l" fontAlgn="ctr"/>
                      <a:r>
                        <a:rPr lang="en-SG" sz="1800" b="1" i="1" u="none" strike="noStrike" dirty="0">
                          <a:effectLst/>
                          <a:latin typeface="Times New Roman" panose="02020603050405020304" pitchFamily="18" charset="0"/>
                          <a:cs typeface="Times New Roman" panose="02020603050405020304" pitchFamily="18" charset="0"/>
                        </a:rPr>
                        <a:t>Strengths</a:t>
                      </a:r>
                      <a:endParaRPr lang="en-SG" sz="18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nchor="ctr">
                    <a:solidFill>
                      <a:schemeClr val="accent3">
                        <a:lumMod val="60000"/>
                        <a:lumOff val="40000"/>
                      </a:schemeClr>
                    </a:solidFill>
                  </a:tcPr>
                </a:tc>
                <a:tc>
                  <a:txBody>
                    <a:bodyPr/>
                    <a:lstStyle/>
                    <a:p>
                      <a:pPr algn="l" fontAlgn="ctr"/>
                      <a:r>
                        <a:rPr lang="en-SG" sz="1800" b="1" i="1" u="none" strike="noStrike" dirty="0">
                          <a:effectLst/>
                          <a:latin typeface="Times New Roman" panose="02020603050405020304" pitchFamily="18" charset="0"/>
                          <a:cs typeface="Times New Roman" panose="02020603050405020304" pitchFamily="18" charset="0"/>
                        </a:rPr>
                        <a:t>Weaknesses</a:t>
                      </a:r>
                      <a:endParaRPr lang="en-SG" sz="18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nchor="ctr">
                    <a:solidFill>
                      <a:schemeClr val="accent4">
                        <a:lumMod val="60000"/>
                        <a:lumOff val="40000"/>
                      </a:schemeClr>
                    </a:solidFill>
                  </a:tcPr>
                </a:tc>
                <a:extLst>
                  <a:ext uri="{0D108BD9-81ED-4DB2-BD59-A6C34878D82A}">
                    <a16:rowId xmlns:a16="http://schemas.microsoft.com/office/drawing/2014/main" val="3680406551"/>
                  </a:ext>
                </a:extLst>
              </a:tr>
              <a:tr h="726669">
                <a:tc>
                  <a:txBody>
                    <a:bodyPr/>
                    <a:lstStyle/>
                    <a:p>
                      <a:pPr algn="l" fontAlgn="b"/>
                      <a:r>
                        <a:rPr lang="en-US" sz="1500" b="1" u="none" strike="noStrike" dirty="0">
                          <a:effectLst/>
                          <a:latin typeface="Times New Roman" panose="02020603050405020304" pitchFamily="18" charset="0"/>
                          <a:cs typeface="Times New Roman" panose="02020603050405020304" pitchFamily="18" charset="0"/>
                        </a:rPr>
                        <a:t>1. Authentic Cuisine: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Offers genuine Thai flavors and dishes that appeal to customers looking for authenticity.</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nchor="b">
                    <a:solidFill>
                      <a:schemeClr val="accent3">
                        <a:lumMod val="20000"/>
                        <a:lumOff val="80000"/>
                      </a:schemeClr>
                    </a:solidFill>
                  </a:tcPr>
                </a:tc>
                <a:tc>
                  <a:txBody>
                    <a:bodyPr/>
                    <a:lstStyle/>
                    <a:p>
                      <a:pPr algn="l" fontAlgn="t"/>
                      <a:r>
                        <a:rPr lang="en-US" sz="1500" b="1" u="none" strike="noStrike" dirty="0">
                          <a:effectLst/>
                          <a:latin typeface="Times New Roman" panose="02020603050405020304" pitchFamily="18" charset="0"/>
                          <a:cs typeface="Times New Roman" panose="02020603050405020304" pitchFamily="18" charset="0"/>
                        </a:rPr>
                        <a:t>1. Limited </a:t>
                      </a:r>
                      <a:r>
                        <a:rPr lang="en-US" sz="1500" b="1" u="none" strike="noStrike" dirty="0" err="1">
                          <a:effectLst/>
                          <a:latin typeface="Times New Roman" panose="02020603050405020304" pitchFamily="18" charset="0"/>
                          <a:cs typeface="Times New Roman" panose="02020603050405020304" pitchFamily="18" charset="0"/>
                        </a:rPr>
                        <a:t>Awarness</a:t>
                      </a:r>
                      <a:r>
                        <a:rPr lang="en-US" sz="1500" b="1" u="none" strike="noStrike" dirty="0">
                          <a:effectLst/>
                          <a:latin typeface="Times New Roman" panose="02020603050405020304" pitchFamily="18" charset="0"/>
                          <a:cs typeface="Times New Roman" panose="02020603050405020304" pitchFamily="18" charset="0"/>
                        </a:rPr>
                        <a:t>:</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If the restaurant is not widely known, it may struggle to attract new customers.</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solidFill>
                      <a:schemeClr val="accent4">
                        <a:lumMod val="40000"/>
                        <a:lumOff val="60000"/>
                      </a:schemeClr>
                    </a:solidFill>
                  </a:tcPr>
                </a:tc>
                <a:extLst>
                  <a:ext uri="{0D108BD9-81ED-4DB2-BD59-A6C34878D82A}">
                    <a16:rowId xmlns:a16="http://schemas.microsoft.com/office/drawing/2014/main" val="770400885"/>
                  </a:ext>
                </a:extLst>
              </a:tr>
              <a:tr h="726669">
                <a:tc>
                  <a:txBody>
                    <a:bodyPr/>
                    <a:lstStyle/>
                    <a:p>
                      <a:pPr algn="l" fontAlgn="b"/>
                      <a:r>
                        <a:rPr lang="en-US" sz="1500" b="1" u="none" strike="noStrike" dirty="0">
                          <a:effectLst/>
                          <a:latin typeface="Times New Roman" panose="02020603050405020304" pitchFamily="18" charset="0"/>
                          <a:cs typeface="Times New Roman" panose="02020603050405020304" pitchFamily="18" charset="0"/>
                        </a:rPr>
                        <a:t>2. Specialization:</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Focus on Thai cuisine can </a:t>
                      </a:r>
                      <a:r>
                        <a:rPr lang="en-US" sz="1500" u="none" strike="noStrike" dirty="0" err="1">
                          <a:effectLst/>
                          <a:latin typeface="Times New Roman" panose="02020603050405020304" pitchFamily="18" charset="0"/>
                          <a:cs typeface="Times New Roman" panose="02020603050405020304" pitchFamily="18" charset="0"/>
                        </a:rPr>
                        <a:t>creae</a:t>
                      </a:r>
                      <a:r>
                        <a:rPr lang="en-US" sz="1500" u="none" strike="noStrike" dirty="0">
                          <a:effectLst/>
                          <a:latin typeface="Times New Roman" panose="02020603050405020304" pitchFamily="18" charset="0"/>
                          <a:cs typeface="Times New Roman" panose="02020603050405020304" pitchFamily="18" charset="0"/>
                        </a:rPr>
                        <a:t> a strong brand identity, attracting customers specially looking for this type of food.</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nchor="b">
                    <a:solidFill>
                      <a:schemeClr val="accent3">
                        <a:lumMod val="20000"/>
                        <a:lumOff val="80000"/>
                      </a:schemeClr>
                    </a:solidFill>
                  </a:tcPr>
                </a:tc>
                <a:tc>
                  <a:txBody>
                    <a:bodyPr/>
                    <a:lstStyle/>
                    <a:p>
                      <a:pPr algn="l" fontAlgn="t"/>
                      <a:r>
                        <a:rPr lang="en-US" sz="1500" b="1" u="none" strike="noStrike" dirty="0">
                          <a:effectLst/>
                          <a:latin typeface="Times New Roman" panose="02020603050405020304" pitchFamily="18" charset="0"/>
                          <a:cs typeface="Times New Roman" panose="02020603050405020304" pitchFamily="18" charset="0"/>
                        </a:rPr>
                        <a:t>2. Social Media</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Limited engagement.</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solidFill>
                      <a:schemeClr val="accent4">
                        <a:lumMod val="40000"/>
                        <a:lumOff val="60000"/>
                      </a:schemeClr>
                    </a:solidFill>
                  </a:tcPr>
                </a:tc>
                <a:extLst>
                  <a:ext uri="{0D108BD9-81ED-4DB2-BD59-A6C34878D82A}">
                    <a16:rowId xmlns:a16="http://schemas.microsoft.com/office/drawing/2014/main" val="993004584"/>
                  </a:ext>
                </a:extLst>
              </a:tr>
              <a:tr h="726669">
                <a:tc>
                  <a:txBody>
                    <a:bodyPr/>
                    <a:lstStyle/>
                    <a:p>
                      <a:pPr algn="l" fontAlgn="b"/>
                      <a:r>
                        <a:rPr lang="en-US" sz="1500" b="1" u="none" strike="noStrike" dirty="0">
                          <a:effectLst/>
                          <a:latin typeface="Times New Roman" panose="02020603050405020304" pitchFamily="18" charset="0"/>
                          <a:cs typeface="Times New Roman" panose="02020603050405020304" pitchFamily="18" charset="0"/>
                        </a:rPr>
                        <a:t>3. Convenience: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Takeout and delivery services cater to the growing demand for convenience in dining, particularly in urban areas.</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nchor="b">
                    <a:solidFill>
                      <a:schemeClr val="accent3">
                        <a:lumMod val="20000"/>
                        <a:lumOff val="80000"/>
                      </a:schemeClr>
                    </a:solidFill>
                  </a:tcPr>
                </a:tc>
                <a:tc>
                  <a:txBody>
                    <a:bodyPr/>
                    <a:lstStyle/>
                    <a:p>
                      <a:pPr algn="l" fontAlgn="t"/>
                      <a:r>
                        <a:rPr lang="en-US" sz="1500" b="1" u="none" strike="noStrike" dirty="0">
                          <a:effectLst/>
                          <a:latin typeface="Times New Roman" panose="02020603050405020304" pitchFamily="18" charset="0"/>
                          <a:cs typeface="Times New Roman" panose="02020603050405020304" pitchFamily="18" charset="0"/>
                        </a:rPr>
                        <a:t>3. Marketing Budget:</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Limited marketing budget make it challenging to reach your target audience.</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solidFill>
                      <a:schemeClr val="accent4">
                        <a:lumMod val="40000"/>
                        <a:lumOff val="60000"/>
                      </a:schemeClr>
                    </a:solidFill>
                  </a:tcPr>
                </a:tc>
                <a:extLst>
                  <a:ext uri="{0D108BD9-81ED-4DB2-BD59-A6C34878D82A}">
                    <a16:rowId xmlns:a16="http://schemas.microsoft.com/office/drawing/2014/main" val="2587109085"/>
                  </a:ext>
                </a:extLst>
              </a:tr>
              <a:tr h="677646">
                <a:tc>
                  <a:txBody>
                    <a:bodyPr/>
                    <a:lstStyle/>
                    <a:p>
                      <a:pPr algn="l" fontAlgn="b"/>
                      <a:r>
                        <a:rPr lang="en-US" sz="1500" b="1" u="none" strike="noStrike" dirty="0">
                          <a:effectLst/>
                          <a:latin typeface="Times New Roman" panose="02020603050405020304" pitchFamily="18" charset="0"/>
                          <a:cs typeface="Times New Roman" panose="02020603050405020304" pitchFamily="18" charset="0"/>
                        </a:rPr>
                        <a:t>4. Long Standing Business:</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Has been in business for more than 10 years.</a:t>
                      </a:r>
                    </a:p>
                    <a:p>
                      <a:pPr algn="l" fontAlgn="b"/>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nchor="b">
                    <a:solidFill>
                      <a:schemeClr val="accent3">
                        <a:lumMod val="20000"/>
                        <a:lumOff val="80000"/>
                      </a:schemeClr>
                    </a:solidFill>
                  </a:tcPr>
                </a:tc>
                <a:tc>
                  <a:txBody>
                    <a:bodyPr/>
                    <a:lstStyle/>
                    <a:p>
                      <a:pPr algn="l" fontAlgn="t"/>
                      <a:r>
                        <a:rPr lang="en-US" sz="1500" b="1" u="none" strike="noStrike" dirty="0">
                          <a:effectLst/>
                          <a:latin typeface="Times New Roman" panose="02020603050405020304" pitchFamily="18" charset="0"/>
                          <a:cs typeface="Times New Roman" panose="02020603050405020304" pitchFamily="18" charset="0"/>
                        </a:rPr>
                        <a:t>4. </a:t>
                      </a:r>
                      <a:r>
                        <a:rPr lang="en-US" sz="1500" b="1" u="none" strike="noStrike" dirty="0" err="1">
                          <a:effectLst/>
                          <a:latin typeface="Times New Roman" panose="02020603050405020304" pitchFamily="18" charset="0"/>
                          <a:cs typeface="Times New Roman" panose="02020603050405020304" pitchFamily="18" charset="0"/>
                        </a:rPr>
                        <a:t>Webiste</a:t>
                      </a:r>
                      <a:r>
                        <a:rPr lang="en-US" sz="1500" b="1" u="none" strike="noStrike" dirty="0">
                          <a:effectLst/>
                          <a:latin typeface="Times New Roman" panose="02020603050405020304" pitchFamily="18" charset="0"/>
                          <a:cs typeface="Times New Roman" panose="02020603050405020304" pitchFamily="18" charset="0"/>
                        </a:rPr>
                        <a:t> Optimizing:</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Picture is not high resolution and visual appealing.</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solidFill>
                      <a:schemeClr val="accent4">
                        <a:lumMod val="40000"/>
                        <a:lumOff val="60000"/>
                      </a:schemeClr>
                    </a:solidFill>
                  </a:tcPr>
                </a:tc>
                <a:extLst>
                  <a:ext uri="{0D108BD9-81ED-4DB2-BD59-A6C34878D82A}">
                    <a16:rowId xmlns:a16="http://schemas.microsoft.com/office/drawing/2014/main" val="1004586524"/>
                  </a:ext>
                </a:extLst>
              </a:tr>
              <a:tr h="726669">
                <a:tc>
                  <a:txBody>
                    <a:bodyPr/>
                    <a:lstStyle/>
                    <a:p>
                      <a:pPr algn="l" fontAlgn="b"/>
                      <a:r>
                        <a:rPr lang="en-US" sz="1500" b="1" u="none" strike="noStrike" dirty="0">
                          <a:effectLst/>
                          <a:latin typeface="Times New Roman" panose="02020603050405020304" pitchFamily="18" charset="0"/>
                          <a:cs typeface="Times New Roman" panose="02020603050405020304" pitchFamily="18" charset="0"/>
                        </a:rPr>
                        <a:t>5. Customize Food:</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Customizing food to your need sets </a:t>
                      </a:r>
                      <a:r>
                        <a:rPr lang="en-US" sz="1500" u="none" strike="noStrike" dirty="0" err="1">
                          <a:effectLst/>
                          <a:latin typeface="Times New Roman" panose="02020603050405020304" pitchFamily="18" charset="0"/>
                          <a:cs typeface="Times New Roman" panose="02020603050405020304" pitchFamily="18" charset="0"/>
                        </a:rPr>
                        <a:t>ThaiToGo</a:t>
                      </a:r>
                      <a:r>
                        <a:rPr lang="en-US" sz="1500" u="none" strike="noStrike" dirty="0">
                          <a:effectLst/>
                          <a:latin typeface="Times New Roman" panose="02020603050405020304" pitchFamily="18" charset="0"/>
                          <a:cs typeface="Times New Roman" panose="02020603050405020304" pitchFamily="18" charset="0"/>
                        </a:rPr>
                        <a:t> apart from competitors.</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nchor="b">
                    <a:solidFill>
                      <a:schemeClr val="accent3">
                        <a:lumMod val="20000"/>
                        <a:lumOff val="80000"/>
                      </a:schemeClr>
                    </a:solidFill>
                  </a:tcPr>
                </a:tc>
                <a:tc>
                  <a:txBody>
                    <a:bodyPr/>
                    <a:lstStyle/>
                    <a:p>
                      <a:pPr algn="l" fontAlgn="t"/>
                      <a:r>
                        <a:rPr lang="en-US" sz="1500" b="1" u="none" strike="noStrike" dirty="0">
                          <a:effectLst/>
                          <a:latin typeface="Times New Roman" panose="02020603050405020304" pitchFamily="18" charset="0"/>
                          <a:cs typeface="Times New Roman" panose="02020603050405020304" pitchFamily="18" charset="0"/>
                        </a:rPr>
                        <a:t>5. Operational Challenges:</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Heavy consistent quality during peak times or scaling up for increased demand can be difficult.</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solidFill>
                      <a:schemeClr val="accent4">
                        <a:lumMod val="40000"/>
                        <a:lumOff val="60000"/>
                      </a:schemeClr>
                    </a:solidFill>
                  </a:tcPr>
                </a:tc>
                <a:extLst>
                  <a:ext uri="{0D108BD9-81ED-4DB2-BD59-A6C34878D82A}">
                    <a16:rowId xmlns:a16="http://schemas.microsoft.com/office/drawing/2014/main" val="3111134966"/>
                  </a:ext>
                </a:extLst>
              </a:tr>
              <a:tr h="726669">
                <a:tc>
                  <a:txBody>
                    <a:bodyPr/>
                    <a:lstStyle/>
                    <a:p>
                      <a:pPr algn="l" fontAlgn="b"/>
                      <a:r>
                        <a:rPr lang="en-US" sz="1500" b="1" u="none" strike="noStrike" dirty="0">
                          <a:effectLst/>
                          <a:latin typeface="Times New Roman" panose="02020603050405020304" pitchFamily="18" charset="0"/>
                          <a:cs typeface="Times New Roman" panose="02020603050405020304" pitchFamily="18" charset="0"/>
                        </a:rPr>
                        <a:t>6. Cultural Experience:</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The combining of dining with cultural elements (like décor and music) enhances the overall customer experience.</a:t>
                      </a:r>
                    </a:p>
                    <a:p>
                      <a:pPr algn="l" fontAlgn="b"/>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nchor="b">
                    <a:solidFill>
                      <a:schemeClr val="accent3">
                        <a:lumMod val="20000"/>
                        <a:lumOff val="80000"/>
                      </a:schemeClr>
                    </a:solidFill>
                  </a:tcPr>
                </a:tc>
                <a:tc>
                  <a:txBody>
                    <a:bodyPr/>
                    <a:lstStyle/>
                    <a:p>
                      <a:pPr algn="l" fontAlgn="t"/>
                      <a:endParaRPr lang="en-SG"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120" marR="7120" marT="7120" marB="0">
                    <a:solidFill>
                      <a:schemeClr val="accent4">
                        <a:lumMod val="40000"/>
                        <a:lumOff val="60000"/>
                      </a:schemeClr>
                    </a:solidFill>
                  </a:tcPr>
                </a:tc>
                <a:extLst>
                  <a:ext uri="{0D108BD9-81ED-4DB2-BD59-A6C34878D82A}">
                    <a16:rowId xmlns:a16="http://schemas.microsoft.com/office/drawing/2014/main" val="3202413182"/>
                  </a:ext>
                </a:extLst>
              </a:tr>
            </a:tbl>
          </a:graphicData>
        </a:graphic>
      </p:graphicFrame>
    </p:spTree>
    <p:extLst>
      <p:ext uri="{BB962C8B-B14F-4D97-AF65-F5344CB8AC3E}">
        <p14:creationId xmlns:p14="http://schemas.microsoft.com/office/powerpoint/2010/main" val="3257298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FD6D55-5E11-4AC3-54F8-6112EC4CE4FD}"/>
              </a:ext>
            </a:extLst>
          </p:cNvPr>
          <p:cNvSpPr txBox="1"/>
          <p:nvPr/>
        </p:nvSpPr>
        <p:spPr>
          <a:xfrm>
            <a:off x="2595716" y="781665"/>
            <a:ext cx="7241457" cy="861774"/>
          </a:xfrm>
          <a:prstGeom prst="rect">
            <a:avLst/>
          </a:prstGeom>
          <a:noFill/>
        </p:spPr>
        <p:txBody>
          <a:bodyPr wrap="square" rtlCol="0">
            <a:spAutoFit/>
          </a:bodyPr>
          <a:lstStyle/>
          <a:p>
            <a:r>
              <a:rPr lang="en-US" sz="3200" b="1" dirty="0">
                <a:solidFill>
                  <a:srgbClr val="4619B7"/>
                </a:solidFill>
                <a:latin typeface="Georgia Pro Black" panose="02040A02050405020203" pitchFamily="18" charset="0"/>
              </a:rPr>
              <a:t>SWOT Analysis of My Company</a:t>
            </a:r>
          </a:p>
          <a:p>
            <a:endParaRPr lang="en-SG" dirty="0"/>
          </a:p>
        </p:txBody>
      </p:sp>
      <p:graphicFrame>
        <p:nvGraphicFramePr>
          <p:cNvPr id="3" name="Table 2">
            <a:extLst>
              <a:ext uri="{FF2B5EF4-FFF2-40B4-BE49-F238E27FC236}">
                <a16:creationId xmlns:a16="http://schemas.microsoft.com/office/drawing/2014/main" id="{14986098-9DFF-4E45-852E-996608C6C0BB}"/>
              </a:ext>
            </a:extLst>
          </p:cNvPr>
          <p:cNvGraphicFramePr>
            <a:graphicFrameLocks noGrp="1"/>
          </p:cNvGraphicFramePr>
          <p:nvPr>
            <p:extLst>
              <p:ext uri="{D42A27DB-BD31-4B8C-83A1-F6EECF244321}">
                <p14:modId xmlns:p14="http://schemas.microsoft.com/office/powerpoint/2010/main" val="90552566"/>
              </p:ext>
            </p:extLst>
          </p:nvPr>
        </p:nvGraphicFramePr>
        <p:xfrm>
          <a:off x="811161" y="1401097"/>
          <a:ext cx="10500851" cy="4770447"/>
        </p:xfrm>
        <a:graphic>
          <a:graphicData uri="http://schemas.openxmlformats.org/drawingml/2006/table">
            <a:tbl>
              <a:tblPr>
                <a:tableStyleId>{5C22544A-7EE6-4342-B048-85BDC9FD1C3A}</a:tableStyleId>
              </a:tblPr>
              <a:tblGrid>
                <a:gridCol w="5086081">
                  <a:extLst>
                    <a:ext uri="{9D8B030D-6E8A-4147-A177-3AD203B41FA5}">
                      <a16:colId xmlns:a16="http://schemas.microsoft.com/office/drawing/2014/main" val="3690048008"/>
                    </a:ext>
                  </a:extLst>
                </a:gridCol>
                <a:gridCol w="5414770">
                  <a:extLst>
                    <a:ext uri="{9D8B030D-6E8A-4147-A177-3AD203B41FA5}">
                      <a16:colId xmlns:a16="http://schemas.microsoft.com/office/drawing/2014/main" val="3742482386"/>
                    </a:ext>
                  </a:extLst>
                </a:gridCol>
              </a:tblGrid>
              <a:tr h="390439">
                <a:tc>
                  <a:txBody>
                    <a:bodyPr/>
                    <a:lstStyle/>
                    <a:p>
                      <a:pPr algn="l" fontAlgn="ctr"/>
                      <a:r>
                        <a:rPr lang="en-SG" sz="1800" b="1" i="1" u="none" strike="noStrike" dirty="0">
                          <a:effectLst/>
                          <a:latin typeface="Times New Roman" panose="02020603050405020304" pitchFamily="18" charset="0"/>
                          <a:cs typeface="Times New Roman" panose="02020603050405020304" pitchFamily="18" charset="0"/>
                        </a:rPr>
                        <a:t>Opportunities</a:t>
                      </a:r>
                      <a:endParaRPr lang="en-SG" sz="18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3">
                        <a:lumMod val="60000"/>
                        <a:lumOff val="40000"/>
                      </a:schemeClr>
                    </a:solidFill>
                  </a:tcPr>
                </a:tc>
                <a:tc>
                  <a:txBody>
                    <a:bodyPr/>
                    <a:lstStyle/>
                    <a:p>
                      <a:pPr algn="l" fontAlgn="ctr"/>
                      <a:r>
                        <a:rPr lang="en-SG" sz="1800" b="1" i="1" u="none" strike="noStrike" dirty="0">
                          <a:effectLst/>
                          <a:latin typeface="Times New Roman" panose="02020603050405020304" pitchFamily="18" charset="0"/>
                          <a:cs typeface="Times New Roman" panose="02020603050405020304" pitchFamily="18" charset="0"/>
                        </a:rPr>
                        <a:t>Threats</a:t>
                      </a:r>
                      <a:endParaRPr lang="en-SG" sz="18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ctr">
                    <a:solidFill>
                      <a:schemeClr val="accent4">
                        <a:lumMod val="60000"/>
                        <a:lumOff val="40000"/>
                      </a:schemeClr>
                    </a:solidFill>
                  </a:tcPr>
                </a:tc>
                <a:extLst>
                  <a:ext uri="{0D108BD9-81ED-4DB2-BD59-A6C34878D82A}">
                    <a16:rowId xmlns:a16="http://schemas.microsoft.com/office/drawing/2014/main" val="3550438556"/>
                  </a:ext>
                </a:extLst>
              </a:tr>
              <a:tr h="826811">
                <a:tc>
                  <a:txBody>
                    <a:bodyPr/>
                    <a:lstStyle/>
                    <a:p>
                      <a:pPr algn="l" fontAlgn="b"/>
                      <a:r>
                        <a:rPr lang="en-US" sz="1500" b="1" u="none" strike="noStrike" dirty="0">
                          <a:effectLst/>
                          <a:latin typeface="Times New Roman" panose="02020603050405020304" pitchFamily="18" charset="0"/>
                          <a:cs typeface="Times New Roman" panose="02020603050405020304" pitchFamily="18" charset="0"/>
                        </a:rPr>
                        <a:t>1. Unique Demand:</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Offering customize dishes of Thai flavor.</a:t>
                      </a:r>
                      <a:br>
                        <a:rPr lang="en-US" sz="1500" u="none" strike="noStrike" dirty="0">
                          <a:effectLst/>
                          <a:latin typeface="Times New Roman" panose="02020603050405020304" pitchFamily="18" charset="0"/>
                          <a:cs typeface="Times New Roman" panose="02020603050405020304" pitchFamily="18" charset="0"/>
                        </a:rPr>
                      </a:b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accent3">
                        <a:lumMod val="20000"/>
                        <a:lumOff val="80000"/>
                      </a:schemeClr>
                    </a:solidFill>
                  </a:tcPr>
                </a:tc>
                <a:tc>
                  <a:txBody>
                    <a:bodyPr/>
                    <a:lstStyle/>
                    <a:p>
                      <a:pPr algn="l" fontAlgn="t"/>
                      <a:r>
                        <a:rPr lang="en-US" sz="1500" b="1" u="none" strike="noStrike" dirty="0">
                          <a:effectLst/>
                          <a:latin typeface="Times New Roman" panose="02020603050405020304" pitchFamily="18" charset="0"/>
                          <a:cs typeface="Times New Roman" panose="02020603050405020304" pitchFamily="18" charset="0"/>
                        </a:rPr>
                        <a:t>1. Intense Competition:</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The food industry, especially the takeout segment is highly competitive with numerous options available to consumers.</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solidFill>
                      <a:schemeClr val="accent4">
                        <a:lumMod val="20000"/>
                        <a:lumOff val="80000"/>
                      </a:schemeClr>
                    </a:solidFill>
                  </a:tcPr>
                </a:tc>
                <a:extLst>
                  <a:ext uri="{0D108BD9-81ED-4DB2-BD59-A6C34878D82A}">
                    <a16:rowId xmlns:a16="http://schemas.microsoft.com/office/drawing/2014/main" val="1021727628"/>
                  </a:ext>
                </a:extLst>
              </a:tr>
              <a:tr h="826811">
                <a:tc>
                  <a:txBody>
                    <a:bodyPr/>
                    <a:lstStyle/>
                    <a:p>
                      <a:pPr algn="l" fontAlgn="b"/>
                      <a:r>
                        <a:rPr lang="en-US" sz="1500" b="1" u="none" strike="noStrike" dirty="0">
                          <a:effectLst/>
                          <a:latin typeface="Times New Roman" panose="02020603050405020304" pitchFamily="18" charset="0"/>
                          <a:cs typeface="Times New Roman" panose="02020603050405020304" pitchFamily="18" charset="0"/>
                        </a:rPr>
                        <a:t>2. Health-</a:t>
                      </a:r>
                      <a:r>
                        <a:rPr lang="en-US" sz="1500" b="1" u="none" strike="noStrike" dirty="0" err="1">
                          <a:effectLst/>
                          <a:latin typeface="Times New Roman" panose="02020603050405020304" pitchFamily="18" charset="0"/>
                          <a:cs typeface="Times New Roman" panose="02020603050405020304" pitchFamily="18" charset="0"/>
                        </a:rPr>
                        <a:t>Concious</a:t>
                      </a:r>
                      <a:r>
                        <a:rPr lang="en-US" sz="1500" b="1" u="none" strike="noStrike" dirty="0">
                          <a:effectLst/>
                          <a:latin typeface="Times New Roman" panose="02020603050405020304" pitchFamily="18" charset="0"/>
                          <a:cs typeface="Times New Roman" panose="02020603050405020304" pitchFamily="18" charset="0"/>
                        </a:rPr>
                        <a:t> Menu items:</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Introducing healthier, low-calorie or dietary-specific options (like vegan or gluten-free) can attract a wider audience.</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accent3">
                        <a:lumMod val="20000"/>
                        <a:lumOff val="80000"/>
                      </a:schemeClr>
                    </a:solidFill>
                  </a:tcPr>
                </a:tc>
                <a:tc>
                  <a:txBody>
                    <a:bodyPr/>
                    <a:lstStyle/>
                    <a:p>
                      <a:pPr algn="l" fontAlgn="t"/>
                      <a:r>
                        <a:rPr lang="en-US" sz="1500" b="1" u="none" strike="noStrike" dirty="0">
                          <a:effectLst/>
                          <a:latin typeface="Times New Roman" panose="02020603050405020304" pitchFamily="18" charset="0"/>
                          <a:cs typeface="Times New Roman" panose="02020603050405020304" pitchFamily="18" charset="0"/>
                        </a:rPr>
                        <a:t>2. Economic Factors:</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Economic downturns can lead to decreased discretionary spending on dining out or ordering in.</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solidFill>
                      <a:schemeClr val="accent4">
                        <a:lumMod val="20000"/>
                        <a:lumOff val="80000"/>
                      </a:schemeClr>
                    </a:solidFill>
                  </a:tcPr>
                </a:tc>
                <a:extLst>
                  <a:ext uri="{0D108BD9-81ED-4DB2-BD59-A6C34878D82A}">
                    <a16:rowId xmlns:a16="http://schemas.microsoft.com/office/drawing/2014/main" val="3553114732"/>
                  </a:ext>
                </a:extLst>
              </a:tr>
              <a:tr h="826811">
                <a:tc>
                  <a:txBody>
                    <a:bodyPr/>
                    <a:lstStyle/>
                    <a:p>
                      <a:pPr algn="l" fontAlgn="b"/>
                      <a:r>
                        <a:rPr lang="en-US" sz="1500" b="1" u="none" strike="noStrike" dirty="0">
                          <a:effectLst/>
                          <a:latin typeface="Times New Roman" panose="02020603050405020304" pitchFamily="18" charset="0"/>
                          <a:cs typeface="Times New Roman" panose="02020603050405020304" pitchFamily="18" charset="0"/>
                        </a:rPr>
                        <a:t>3. Market Expansion:</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Opportunities to expand into new geographic areas or open additional locations cater to untapped markets.</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accent3">
                        <a:lumMod val="20000"/>
                        <a:lumOff val="80000"/>
                      </a:schemeClr>
                    </a:solidFill>
                  </a:tcPr>
                </a:tc>
                <a:tc>
                  <a:txBody>
                    <a:bodyPr/>
                    <a:lstStyle/>
                    <a:p>
                      <a:pPr algn="l" fontAlgn="t"/>
                      <a:r>
                        <a:rPr lang="en-US" sz="1500" b="1" u="none" strike="noStrike" dirty="0">
                          <a:effectLst/>
                          <a:latin typeface="Times New Roman" panose="02020603050405020304" pitchFamily="18" charset="0"/>
                          <a:cs typeface="Times New Roman" panose="02020603050405020304" pitchFamily="18" charset="0"/>
                        </a:rPr>
                        <a:t>3. Changing Consumer Preferences:</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Shifts in consumer dietary trends or preferences can impact demand for certain types of cuisine.</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solidFill>
                      <a:schemeClr val="accent4">
                        <a:lumMod val="20000"/>
                        <a:lumOff val="80000"/>
                      </a:schemeClr>
                    </a:solidFill>
                  </a:tcPr>
                </a:tc>
                <a:extLst>
                  <a:ext uri="{0D108BD9-81ED-4DB2-BD59-A6C34878D82A}">
                    <a16:rowId xmlns:a16="http://schemas.microsoft.com/office/drawing/2014/main" val="3979924201"/>
                  </a:ext>
                </a:extLst>
              </a:tr>
              <a:tr h="977555">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500" b="1" u="none" strike="noStrike" dirty="0">
                          <a:effectLst/>
                          <a:latin typeface="Times New Roman" panose="02020603050405020304" pitchFamily="18" charset="0"/>
                          <a:cs typeface="Times New Roman" panose="02020603050405020304" pitchFamily="18" charset="0"/>
                        </a:rPr>
                        <a:t>4. Market Demand:</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a:t>
                      </a:r>
                      <a:r>
                        <a:rPr lang="en-US" sz="1400" b="0" i="0" kern="1200" dirty="0">
                          <a:solidFill>
                            <a:schemeClr val="dk1"/>
                          </a:solidFill>
                          <a:effectLst/>
                          <a:latin typeface="Times New Roman" panose="02020603050405020304" pitchFamily="18" charset="0"/>
                          <a:ea typeface="+mn-ea"/>
                          <a:cs typeface="Times New Roman" panose="02020603050405020304" pitchFamily="18" charset="0"/>
                        </a:rPr>
                        <a:t>Target peak times, such as after prayer services or during special occasions, for promotions or special menus.</a:t>
                      </a:r>
                    </a:p>
                    <a:p>
                      <a:pPr algn="l" fontAlgn="b"/>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accent3">
                        <a:lumMod val="20000"/>
                        <a:lumOff val="80000"/>
                      </a:schemeClr>
                    </a:solidFill>
                  </a:tcPr>
                </a:tc>
                <a:tc>
                  <a:txBody>
                    <a:bodyPr/>
                    <a:lstStyle/>
                    <a:p>
                      <a:pPr algn="l" fontAlgn="t"/>
                      <a:r>
                        <a:rPr lang="en-US" sz="1500" b="1" u="none" strike="noStrike" dirty="0">
                          <a:effectLst/>
                          <a:latin typeface="Times New Roman" panose="02020603050405020304" pitchFamily="18" charset="0"/>
                          <a:cs typeface="Times New Roman" panose="02020603050405020304" pitchFamily="18" charset="0"/>
                        </a:rPr>
                        <a:t>4. Supply Chain Disruptions:</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Relance on specific ingredients might lead to vulnerabilities if there are supply chain issues.</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solidFill>
                      <a:schemeClr val="accent4">
                        <a:lumMod val="20000"/>
                        <a:lumOff val="80000"/>
                      </a:schemeClr>
                    </a:solidFill>
                  </a:tcPr>
                </a:tc>
                <a:extLst>
                  <a:ext uri="{0D108BD9-81ED-4DB2-BD59-A6C34878D82A}">
                    <a16:rowId xmlns:a16="http://schemas.microsoft.com/office/drawing/2014/main" val="3156024426"/>
                  </a:ext>
                </a:extLst>
              </a:tr>
              <a:tr h="885805">
                <a:tc>
                  <a:txBody>
                    <a:bodyPr/>
                    <a:lstStyle/>
                    <a:p>
                      <a:pPr algn="l" fontAlgn="b"/>
                      <a:r>
                        <a:rPr lang="en-US" sz="1500" b="1" u="none" strike="noStrike" dirty="0">
                          <a:effectLst/>
                          <a:latin typeface="Times New Roman" panose="02020603050405020304" pitchFamily="18" charset="0"/>
                          <a:cs typeface="Times New Roman" panose="02020603050405020304" pitchFamily="18" charset="0"/>
                        </a:rPr>
                        <a:t>5. Digital Marketing:</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Enhancing online presence and leveraging social media for targeted advertising can increase brand visibility.</a:t>
                      </a:r>
                    </a:p>
                    <a:p>
                      <a:pPr algn="l" fontAlgn="b"/>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solidFill>
                      <a:schemeClr val="accent3">
                        <a:lumMod val="20000"/>
                        <a:lumOff val="80000"/>
                      </a:schemeClr>
                    </a:solidFill>
                  </a:tcPr>
                </a:tc>
                <a:tc>
                  <a:txBody>
                    <a:bodyPr/>
                    <a:lstStyle/>
                    <a:p>
                      <a:pPr algn="l" fontAlgn="t"/>
                      <a:r>
                        <a:rPr lang="en-US" sz="1500" b="1" u="none" strike="noStrike" dirty="0">
                          <a:effectLst/>
                          <a:latin typeface="Times New Roman" panose="02020603050405020304" pitchFamily="18" charset="0"/>
                          <a:cs typeface="Times New Roman" panose="02020603050405020304" pitchFamily="18" charset="0"/>
                        </a:rPr>
                        <a:t>5. Health and Safety Regulations:</a:t>
                      </a:r>
                      <a:br>
                        <a:rPr lang="en-US" sz="1500" u="none" strike="noStrike" dirty="0">
                          <a:effectLst/>
                          <a:latin typeface="Times New Roman" panose="02020603050405020304" pitchFamily="18" charset="0"/>
                          <a:cs typeface="Times New Roman" panose="02020603050405020304" pitchFamily="18" charset="0"/>
                        </a:rPr>
                      </a:br>
                      <a:r>
                        <a:rPr lang="en-US" sz="1500" u="none" strike="noStrike" dirty="0">
                          <a:effectLst/>
                          <a:latin typeface="Times New Roman" panose="02020603050405020304" pitchFamily="18" charset="0"/>
                          <a:cs typeface="Times New Roman" panose="02020603050405020304" pitchFamily="18" charset="0"/>
                        </a:rPr>
                        <a:t>• Increasing regulations around food safety, packaging and delivery can create operational challenges.</a:t>
                      </a:r>
                      <a:endParaRPr lang="en-US" sz="15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solidFill>
                      <a:schemeClr val="accent4">
                        <a:lumMod val="20000"/>
                        <a:lumOff val="80000"/>
                      </a:schemeClr>
                    </a:solidFill>
                  </a:tcPr>
                </a:tc>
                <a:extLst>
                  <a:ext uri="{0D108BD9-81ED-4DB2-BD59-A6C34878D82A}">
                    <a16:rowId xmlns:a16="http://schemas.microsoft.com/office/drawing/2014/main" val="1318538020"/>
                  </a:ext>
                </a:extLst>
              </a:tr>
            </a:tbl>
          </a:graphicData>
        </a:graphic>
      </p:graphicFrame>
    </p:spTree>
    <p:extLst>
      <p:ext uri="{BB962C8B-B14F-4D97-AF65-F5344CB8AC3E}">
        <p14:creationId xmlns:p14="http://schemas.microsoft.com/office/powerpoint/2010/main" val="2805761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0BD468-ED4D-D1DA-C2AA-004630993502}"/>
              </a:ext>
            </a:extLst>
          </p:cNvPr>
          <p:cNvSpPr txBox="1"/>
          <p:nvPr/>
        </p:nvSpPr>
        <p:spPr>
          <a:xfrm>
            <a:off x="4031225" y="573647"/>
            <a:ext cx="4129549" cy="861774"/>
          </a:xfrm>
          <a:prstGeom prst="rect">
            <a:avLst/>
          </a:prstGeom>
          <a:noFill/>
        </p:spPr>
        <p:txBody>
          <a:bodyPr wrap="square" rtlCol="0">
            <a:spAutoFit/>
          </a:bodyPr>
          <a:lstStyle/>
          <a:p>
            <a:r>
              <a:rPr lang="en-US" sz="3200" b="1" dirty="0">
                <a:solidFill>
                  <a:srgbClr val="4619B7"/>
                </a:solidFill>
                <a:latin typeface="Georgia Pro Black" panose="02040A02050405020203" pitchFamily="18" charset="0"/>
              </a:rPr>
              <a:t>SEO STRATEGY</a:t>
            </a:r>
          </a:p>
          <a:p>
            <a:endParaRPr lang="en-SG" dirty="0"/>
          </a:p>
        </p:txBody>
      </p:sp>
      <p:pic>
        <p:nvPicPr>
          <p:cNvPr id="6" name="Picture 5">
            <a:extLst>
              <a:ext uri="{FF2B5EF4-FFF2-40B4-BE49-F238E27FC236}">
                <a16:creationId xmlns:a16="http://schemas.microsoft.com/office/drawing/2014/main" id="{D56CBF25-4842-A4E1-25CA-24903279A26A}"/>
              </a:ext>
            </a:extLst>
          </p:cNvPr>
          <p:cNvPicPr>
            <a:picLocks noChangeAspect="1"/>
          </p:cNvPicPr>
          <p:nvPr/>
        </p:nvPicPr>
        <p:blipFill>
          <a:blip r:embed="rId2"/>
          <a:stretch>
            <a:fillRect/>
          </a:stretch>
        </p:blipFill>
        <p:spPr>
          <a:xfrm>
            <a:off x="985520" y="1136613"/>
            <a:ext cx="10363200" cy="4695165"/>
          </a:xfrm>
          <a:prstGeom prst="rect">
            <a:avLst/>
          </a:prstGeom>
        </p:spPr>
      </p:pic>
      <p:sp>
        <p:nvSpPr>
          <p:cNvPr id="7" name="TextBox 6">
            <a:extLst>
              <a:ext uri="{FF2B5EF4-FFF2-40B4-BE49-F238E27FC236}">
                <a16:creationId xmlns:a16="http://schemas.microsoft.com/office/drawing/2014/main" id="{2B61B4EB-0437-6106-2762-7A0FD82CC3D1}"/>
              </a:ext>
            </a:extLst>
          </p:cNvPr>
          <p:cNvSpPr txBox="1"/>
          <p:nvPr/>
        </p:nvSpPr>
        <p:spPr>
          <a:xfrm>
            <a:off x="3416054" y="5831779"/>
            <a:ext cx="5022272" cy="369332"/>
          </a:xfrm>
          <a:prstGeom prst="rect">
            <a:avLst/>
          </a:prstGeom>
          <a:noFill/>
        </p:spPr>
        <p:txBody>
          <a:bodyPr wrap="none" rtlCol="0">
            <a:spAutoFit/>
          </a:bodyPr>
          <a:lstStyle/>
          <a:p>
            <a:r>
              <a:rPr lang="en-US" dirty="0">
                <a:solidFill>
                  <a:srgbClr val="FF0000"/>
                </a:solidFill>
              </a:rPr>
              <a:t>People are looking for </a:t>
            </a:r>
            <a:r>
              <a:rPr lang="en-US" b="1" dirty="0">
                <a:solidFill>
                  <a:srgbClr val="FF0000"/>
                </a:solidFill>
              </a:rPr>
              <a:t>Halal Thai Food </a:t>
            </a:r>
            <a:r>
              <a:rPr lang="en-US" dirty="0">
                <a:solidFill>
                  <a:srgbClr val="FF0000"/>
                </a:solidFill>
              </a:rPr>
              <a:t>in Singapore</a:t>
            </a:r>
            <a:endParaRPr lang="en-SG" dirty="0">
              <a:solidFill>
                <a:srgbClr val="FF0000"/>
              </a:solidFill>
            </a:endParaRPr>
          </a:p>
        </p:txBody>
      </p:sp>
      <p:sp>
        <p:nvSpPr>
          <p:cNvPr id="3" name="Oval 2">
            <a:extLst>
              <a:ext uri="{FF2B5EF4-FFF2-40B4-BE49-F238E27FC236}">
                <a16:creationId xmlns:a16="http://schemas.microsoft.com/office/drawing/2014/main" id="{6D53122C-405F-7A50-6B35-B48F38AEE0D2}"/>
              </a:ext>
            </a:extLst>
          </p:cNvPr>
          <p:cNvSpPr/>
          <p:nvPr/>
        </p:nvSpPr>
        <p:spPr>
          <a:xfrm>
            <a:off x="985520" y="5029200"/>
            <a:ext cx="3413760" cy="3149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noFill/>
            </a:endParaRPr>
          </a:p>
        </p:txBody>
      </p:sp>
      <p:cxnSp>
        <p:nvCxnSpPr>
          <p:cNvPr id="5" name="Straight Arrow Connector 4">
            <a:extLst>
              <a:ext uri="{FF2B5EF4-FFF2-40B4-BE49-F238E27FC236}">
                <a16:creationId xmlns:a16="http://schemas.microsoft.com/office/drawing/2014/main" id="{2754A588-492A-ED5E-484B-B38AF05816F3}"/>
              </a:ext>
            </a:extLst>
          </p:cNvPr>
          <p:cNvCxnSpPr>
            <a:cxnSpLocks/>
          </p:cNvCxnSpPr>
          <p:nvPr/>
        </p:nvCxnSpPr>
        <p:spPr>
          <a:xfrm>
            <a:off x="2979174" y="5465987"/>
            <a:ext cx="343146" cy="406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597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E96474-F80B-DA47-C9A2-AF5C13FB9CD7}"/>
              </a:ext>
            </a:extLst>
          </p:cNvPr>
          <p:cNvPicPr>
            <a:picLocks noChangeAspect="1"/>
          </p:cNvPicPr>
          <p:nvPr/>
        </p:nvPicPr>
        <p:blipFill>
          <a:blip r:embed="rId2"/>
          <a:stretch>
            <a:fillRect/>
          </a:stretch>
        </p:blipFill>
        <p:spPr>
          <a:xfrm>
            <a:off x="2504830" y="871509"/>
            <a:ext cx="7655381" cy="5147045"/>
          </a:xfrm>
          <a:prstGeom prst="rect">
            <a:avLst/>
          </a:prstGeom>
        </p:spPr>
      </p:pic>
      <p:sp>
        <p:nvSpPr>
          <p:cNvPr id="3" name="Oval 2">
            <a:extLst>
              <a:ext uri="{FF2B5EF4-FFF2-40B4-BE49-F238E27FC236}">
                <a16:creationId xmlns:a16="http://schemas.microsoft.com/office/drawing/2014/main" id="{E27C1AC3-B95C-2B56-CEE2-0B1287133647}"/>
              </a:ext>
            </a:extLst>
          </p:cNvPr>
          <p:cNvSpPr/>
          <p:nvPr/>
        </p:nvSpPr>
        <p:spPr>
          <a:xfrm>
            <a:off x="2988385" y="871509"/>
            <a:ext cx="860871" cy="2927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 name="Straight Arrow Connector 3">
            <a:extLst>
              <a:ext uri="{FF2B5EF4-FFF2-40B4-BE49-F238E27FC236}">
                <a16:creationId xmlns:a16="http://schemas.microsoft.com/office/drawing/2014/main" id="{B7175E60-6827-08E5-7619-912CA3622571}"/>
              </a:ext>
            </a:extLst>
          </p:cNvPr>
          <p:cNvCxnSpPr>
            <a:cxnSpLocks/>
          </p:cNvCxnSpPr>
          <p:nvPr/>
        </p:nvCxnSpPr>
        <p:spPr>
          <a:xfrm>
            <a:off x="10296727" y="2032000"/>
            <a:ext cx="472877" cy="8432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3AA6A52-8D53-D452-C2A9-5308BDF00D8E}"/>
              </a:ext>
            </a:extLst>
          </p:cNvPr>
          <p:cNvSpPr txBox="1"/>
          <p:nvPr/>
        </p:nvSpPr>
        <p:spPr>
          <a:xfrm>
            <a:off x="762921" y="1648453"/>
            <a:ext cx="1851541" cy="3847207"/>
          </a:xfrm>
          <a:prstGeom prst="rect">
            <a:avLst/>
          </a:prstGeom>
          <a:noFill/>
        </p:spPr>
        <p:txBody>
          <a:bodyPr wrap="square" rtlCol="0">
            <a:spAutoFit/>
          </a:bodyPr>
          <a:lstStyle/>
          <a:p>
            <a:r>
              <a:rPr lang="en-GB" sz="1400" b="1" dirty="0">
                <a:solidFill>
                  <a:srgbClr val="FF0000"/>
                </a:solidFill>
              </a:rPr>
              <a:t>Showing Not secure website</a:t>
            </a:r>
          </a:p>
          <a:p>
            <a:r>
              <a:rPr lang="en-GB" sz="1200" b="1" i="0" dirty="0">
                <a:solidFill>
                  <a:srgbClr val="0070C0"/>
                </a:solidFill>
                <a:effectLst/>
                <a:highlight>
                  <a:srgbClr val="FFFFFF"/>
                </a:highlight>
                <a:latin typeface="Google Sans"/>
              </a:rPr>
              <a:t>Reason: </a:t>
            </a:r>
            <a:r>
              <a:rPr lang="en-GB" sz="1200" b="0" i="0" dirty="0">
                <a:solidFill>
                  <a:srgbClr val="0070C0"/>
                </a:solidFill>
                <a:effectLst/>
                <a:highlight>
                  <a:srgbClr val="FFFFFF"/>
                </a:highlight>
                <a:latin typeface="Google Sans"/>
              </a:rPr>
              <a:t>A website that is not secure means that </a:t>
            </a:r>
            <a:r>
              <a:rPr lang="en-GB" sz="1200" b="0" i="0" dirty="0">
                <a:solidFill>
                  <a:srgbClr val="0070C0"/>
                </a:solidFill>
                <a:effectLst/>
                <a:latin typeface="Google Sans"/>
              </a:rPr>
              <a:t>the connection between the website and your web browser is not encrypted</a:t>
            </a:r>
            <a:r>
              <a:rPr lang="en-GB" sz="1200" b="0" i="0" dirty="0">
                <a:solidFill>
                  <a:srgbClr val="0070C0"/>
                </a:solidFill>
                <a:effectLst/>
                <a:highlight>
                  <a:srgbClr val="FFFFFF"/>
                </a:highlight>
                <a:latin typeface="Google Sans"/>
              </a:rPr>
              <a:t>. This means that any information you enter on the website, such as passwords, credit card numbers, or personal information, could potentially be intercepted by a third party.</a:t>
            </a:r>
          </a:p>
          <a:p>
            <a:r>
              <a:rPr lang="en-GB" sz="1200" b="1" dirty="0">
                <a:solidFill>
                  <a:srgbClr val="FF0000"/>
                </a:solidFill>
                <a:highlight>
                  <a:srgbClr val="FFFFFF"/>
                </a:highlight>
                <a:latin typeface="Google Sans"/>
              </a:rPr>
              <a:t>Results: </a:t>
            </a:r>
            <a:r>
              <a:rPr lang="en-GB" sz="1200" dirty="0">
                <a:solidFill>
                  <a:srgbClr val="FF0000"/>
                </a:solidFill>
                <a:highlight>
                  <a:srgbClr val="FFFFFF"/>
                </a:highlight>
                <a:latin typeface="Google Sans"/>
              </a:rPr>
              <a:t>Customer may feel insecure when they want to order food and key in credit card details etc.</a:t>
            </a:r>
            <a:endParaRPr lang="en-SG" sz="1200" dirty="0">
              <a:solidFill>
                <a:srgbClr val="FF0000"/>
              </a:solidFill>
            </a:endParaRPr>
          </a:p>
        </p:txBody>
      </p:sp>
      <p:sp>
        <p:nvSpPr>
          <p:cNvPr id="7" name="TextBox 6">
            <a:extLst>
              <a:ext uri="{FF2B5EF4-FFF2-40B4-BE49-F238E27FC236}">
                <a16:creationId xmlns:a16="http://schemas.microsoft.com/office/drawing/2014/main" id="{78AB9E4E-C280-D17C-E0B9-12F1C9C497F1}"/>
              </a:ext>
            </a:extLst>
          </p:cNvPr>
          <p:cNvSpPr txBox="1"/>
          <p:nvPr/>
        </p:nvSpPr>
        <p:spPr>
          <a:xfrm>
            <a:off x="10267011" y="3048577"/>
            <a:ext cx="1113876" cy="1877437"/>
          </a:xfrm>
          <a:prstGeom prst="rect">
            <a:avLst/>
          </a:prstGeom>
          <a:noFill/>
        </p:spPr>
        <p:txBody>
          <a:bodyPr wrap="square" rtlCol="0">
            <a:spAutoFit/>
          </a:bodyPr>
          <a:lstStyle/>
          <a:p>
            <a:r>
              <a:rPr lang="en-GB" sz="1400" b="1" dirty="0">
                <a:solidFill>
                  <a:srgbClr val="FF0000"/>
                </a:solidFill>
                <a:latin typeface="Google Sans"/>
              </a:rPr>
              <a:t>Website Promotion is not updated. </a:t>
            </a:r>
          </a:p>
          <a:p>
            <a:r>
              <a:rPr lang="en-GB" sz="1200" dirty="0">
                <a:solidFill>
                  <a:srgbClr val="0070C0"/>
                </a:solidFill>
                <a:latin typeface="Google Sans"/>
              </a:rPr>
              <a:t>Its July but it still shows Hari Raya Haji promotion in June</a:t>
            </a:r>
            <a:endParaRPr lang="en-SG" sz="1200" dirty="0">
              <a:solidFill>
                <a:srgbClr val="0070C0"/>
              </a:solidFill>
              <a:latin typeface="Google Sans"/>
            </a:endParaRPr>
          </a:p>
        </p:txBody>
      </p:sp>
      <p:sp>
        <p:nvSpPr>
          <p:cNvPr id="10" name="Oval 9">
            <a:extLst>
              <a:ext uri="{FF2B5EF4-FFF2-40B4-BE49-F238E27FC236}">
                <a16:creationId xmlns:a16="http://schemas.microsoft.com/office/drawing/2014/main" id="{34A1E3E1-3594-CF31-AC63-38BAA9A1B667}"/>
              </a:ext>
            </a:extLst>
          </p:cNvPr>
          <p:cNvSpPr/>
          <p:nvPr/>
        </p:nvSpPr>
        <p:spPr>
          <a:xfrm>
            <a:off x="2368314" y="1648453"/>
            <a:ext cx="7874068" cy="547722"/>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A3646D1E-74DD-93E3-8268-4BEA10878F55}"/>
              </a:ext>
            </a:extLst>
          </p:cNvPr>
          <p:cNvCxnSpPr>
            <a:cxnSpLocks/>
          </p:cNvCxnSpPr>
          <p:nvPr/>
        </p:nvCxnSpPr>
        <p:spPr>
          <a:xfrm flipH="1">
            <a:off x="1841092" y="1170272"/>
            <a:ext cx="1172495" cy="5477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C5B37EC-6E7F-0CE4-712D-51761718FE52}"/>
              </a:ext>
            </a:extLst>
          </p:cNvPr>
          <p:cNvSpPr txBox="1"/>
          <p:nvPr/>
        </p:nvSpPr>
        <p:spPr>
          <a:xfrm>
            <a:off x="6911297" y="552095"/>
            <a:ext cx="4584635" cy="707886"/>
          </a:xfrm>
          <a:prstGeom prst="rect">
            <a:avLst/>
          </a:prstGeom>
          <a:noFill/>
        </p:spPr>
        <p:txBody>
          <a:bodyPr wrap="square" rtlCol="0">
            <a:spAutoFit/>
          </a:bodyPr>
          <a:lstStyle/>
          <a:p>
            <a:r>
              <a:rPr lang="en-US" sz="2000" b="1" dirty="0">
                <a:solidFill>
                  <a:srgbClr val="4619B7"/>
                </a:solidFill>
                <a:latin typeface="Georgia Pro Black" panose="02040A02050405020203" pitchFamily="18" charset="0"/>
              </a:rPr>
              <a:t>Competitive Analysis - Website</a:t>
            </a:r>
          </a:p>
          <a:p>
            <a:endParaRPr lang="en-SG" sz="2000" dirty="0"/>
          </a:p>
        </p:txBody>
      </p:sp>
    </p:spTree>
    <p:extLst>
      <p:ext uri="{BB962C8B-B14F-4D97-AF65-F5344CB8AC3E}">
        <p14:creationId xmlns:p14="http://schemas.microsoft.com/office/powerpoint/2010/main" val="1203346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8912F1-C45A-BF6C-1FEE-0446F52E8512}"/>
              </a:ext>
            </a:extLst>
          </p:cNvPr>
          <p:cNvPicPr>
            <a:picLocks noChangeAspect="1"/>
          </p:cNvPicPr>
          <p:nvPr/>
        </p:nvPicPr>
        <p:blipFill>
          <a:blip r:embed="rId2"/>
          <a:stretch>
            <a:fillRect/>
          </a:stretch>
        </p:blipFill>
        <p:spPr>
          <a:xfrm>
            <a:off x="4071932" y="952535"/>
            <a:ext cx="6826159" cy="5026462"/>
          </a:xfrm>
          <a:prstGeom prst="rect">
            <a:avLst/>
          </a:prstGeom>
        </p:spPr>
      </p:pic>
      <p:sp>
        <p:nvSpPr>
          <p:cNvPr id="3" name="Oval 2">
            <a:extLst>
              <a:ext uri="{FF2B5EF4-FFF2-40B4-BE49-F238E27FC236}">
                <a16:creationId xmlns:a16="http://schemas.microsoft.com/office/drawing/2014/main" id="{ABBDBE0C-035E-F273-9D4B-0AA2ECF67EC9}"/>
              </a:ext>
            </a:extLst>
          </p:cNvPr>
          <p:cNvSpPr/>
          <p:nvPr/>
        </p:nvSpPr>
        <p:spPr>
          <a:xfrm>
            <a:off x="3942894" y="928556"/>
            <a:ext cx="993058" cy="2007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 name="Straight Arrow Connector 4">
            <a:extLst>
              <a:ext uri="{FF2B5EF4-FFF2-40B4-BE49-F238E27FC236}">
                <a16:creationId xmlns:a16="http://schemas.microsoft.com/office/drawing/2014/main" id="{2ED5759A-D8F7-4429-25A1-4E20109F90DC}"/>
              </a:ext>
            </a:extLst>
          </p:cNvPr>
          <p:cNvCxnSpPr>
            <a:cxnSpLocks/>
          </p:cNvCxnSpPr>
          <p:nvPr/>
        </p:nvCxnSpPr>
        <p:spPr>
          <a:xfrm flipH="1">
            <a:off x="2203571" y="1282499"/>
            <a:ext cx="1624908" cy="2105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9B1899A-DB06-22BC-E95D-0FA2E473BCDF}"/>
              </a:ext>
            </a:extLst>
          </p:cNvPr>
          <p:cNvSpPr/>
          <p:nvPr/>
        </p:nvSpPr>
        <p:spPr>
          <a:xfrm>
            <a:off x="4018041" y="5353665"/>
            <a:ext cx="7157799" cy="6714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64ADC98F-E687-D0B9-569E-199B9BBC3D4E}"/>
              </a:ext>
            </a:extLst>
          </p:cNvPr>
          <p:cNvCxnSpPr>
            <a:cxnSpLocks/>
          </p:cNvCxnSpPr>
          <p:nvPr/>
        </p:nvCxnSpPr>
        <p:spPr>
          <a:xfrm flipH="1">
            <a:off x="3432870" y="2926728"/>
            <a:ext cx="395609" cy="304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76856E3-3356-CB23-BD8B-F1BF881A267A}"/>
              </a:ext>
            </a:extLst>
          </p:cNvPr>
          <p:cNvSpPr/>
          <p:nvPr/>
        </p:nvSpPr>
        <p:spPr>
          <a:xfrm>
            <a:off x="3957082" y="952535"/>
            <a:ext cx="7279719" cy="4247968"/>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652F4AE6-60E4-DA25-4EBD-737E849C4264}"/>
              </a:ext>
            </a:extLst>
          </p:cNvPr>
          <p:cNvSpPr txBox="1"/>
          <p:nvPr/>
        </p:nvSpPr>
        <p:spPr>
          <a:xfrm>
            <a:off x="1061456" y="3292411"/>
            <a:ext cx="2595716" cy="1200329"/>
          </a:xfrm>
          <a:prstGeom prst="rect">
            <a:avLst/>
          </a:prstGeom>
          <a:noFill/>
        </p:spPr>
        <p:txBody>
          <a:bodyPr wrap="square" rtlCol="0">
            <a:spAutoFit/>
          </a:bodyPr>
          <a:lstStyle/>
          <a:p>
            <a:pPr algn="just"/>
            <a:r>
              <a:rPr lang="en-GB" dirty="0">
                <a:latin typeface="Google Sans"/>
              </a:rPr>
              <a:t>When you zoom in/out the website, the contents are not visible including Logo &amp; contents.</a:t>
            </a:r>
            <a:endParaRPr lang="en-SG" sz="1200" dirty="0">
              <a:latin typeface="Google Sans"/>
            </a:endParaRPr>
          </a:p>
        </p:txBody>
      </p:sp>
      <p:cxnSp>
        <p:nvCxnSpPr>
          <p:cNvPr id="17" name="Straight Arrow Connector 16">
            <a:extLst>
              <a:ext uri="{FF2B5EF4-FFF2-40B4-BE49-F238E27FC236}">
                <a16:creationId xmlns:a16="http://schemas.microsoft.com/office/drawing/2014/main" id="{832F6CA7-6FF8-EA86-B4EE-A5D3B5354773}"/>
              </a:ext>
            </a:extLst>
          </p:cNvPr>
          <p:cNvCxnSpPr>
            <a:cxnSpLocks/>
          </p:cNvCxnSpPr>
          <p:nvPr/>
        </p:nvCxnSpPr>
        <p:spPr>
          <a:xfrm flipH="1" flipV="1">
            <a:off x="2979174" y="4250201"/>
            <a:ext cx="838012" cy="1239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30F4E46-0091-0D26-8511-215B35ED9D0C}"/>
              </a:ext>
            </a:extLst>
          </p:cNvPr>
          <p:cNvSpPr txBox="1"/>
          <p:nvPr/>
        </p:nvSpPr>
        <p:spPr>
          <a:xfrm>
            <a:off x="6907879" y="574613"/>
            <a:ext cx="4584635" cy="707886"/>
          </a:xfrm>
          <a:prstGeom prst="rect">
            <a:avLst/>
          </a:prstGeom>
          <a:noFill/>
        </p:spPr>
        <p:txBody>
          <a:bodyPr wrap="square" rtlCol="0">
            <a:spAutoFit/>
          </a:bodyPr>
          <a:lstStyle/>
          <a:p>
            <a:r>
              <a:rPr lang="en-US" sz="2000" b="1" dirty="0">
                <a:solidFill>
                  <a:srgbClr val="4619B7"/>
                </a:solidFill>
                <a:latin typeface="Georgia Pro Black" panose="02040A02050405020203" pitchFamily="18" charset="0"/>
              </a:rPr>
              <a:t>Competitive Analysis - Website</a:t>
            </a:r>
          </a:p>
          <a:p>
            <a:endParaRPr lang="en-SG" sz="2000" dirty="0"/>
          </a:p>
        </p:txBody>
      </p:sp>
    </p:spTree>
    <p:extLst>
      <p:ext uri="{BB962C8B-B14F-4D97-AF65-F5344CB8AC3E}">
        <p14:creationId xmlns:p14="http://schemas.microsoft.com/office/powerpoint/2010/main" val="3955470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20D0DD-6B58-07D0-621A-E1C6C237383C}"/>
              </a:ext>
            </a:extLst>
          </p:cNvPr>
          <p:cNvPicPr>
            <a:picLocks noChangeAspect="1"/>
          </p:cNvPicPr>
          <p:nvPr/>
        </p:nvPicPr>
        <p:blipFill>
          <a:blip r:embed="rId2"/>
          <a:stretch>
            <a:fillRect/>
          </a:stretch>
        </p:blipFill>
        <p:spPr>
          <a:xfrm>
            <a:off x="783771" y="774400"/>
            <a:ext cx="8225147" cy="5426963"/>
          </a:xfrm>
          <a:prstGeom prst="rect">
            <a:avLst/>
          </a:prstGeom>
        </p:spPr>
      </p:pic>
      <p:sp>
        <p:nvSpPr>
          <p:cNvPr id="4" name="Oval 3">
            <a:extLst>
              <a:ext uri="{FF2B5EF4-FFF2-40B4-BE49-F238E27FC236}">
                <a16:creationId xmlns:a16="http://schemas.microsoft.com/office/drawing/2014/main" id="{3B468370-426B-D5A2-EBB5-F958FBC73B0B}"/>
              </a:ext>
            </a:extLst>
          </p:cNvPr>
          <p:cNvSpPr/>
          <p:nvPr/>
        </p:nvSpPr>
        <p:spPr>
          <a:xfrm>
            <a:off x="3917374" y="2296391"/>
            <a:ext cx="1943100" cy="10390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id="{4EC12AE1-6C7E-86B2-5962-16CA2442E8D8}"/>
              </a:ext>
            </a:extLst>
          </p:cNvPr>
          <p:cNvSpPr/>
          <p:nvPr/>
        </p:nvSpPr>
        <p:spPr>
          <a:xfrm>
            <a:off x="3622964" y="4177145"/>
            <a:ext cx="1281546" cy="6803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Arrow Connector 7">
            <a:extLst>
              <a:ext uri="{FF2B5EF4-FFF2-40B4-BE49-F238E27FC236}">
                <a16:creationId xmlns:a16="http://schemas.microsoft.com/office/drawing/2014/main" id="{39976553-54A0-72C7-E6F3-4AC1AA37E680}"/>
              </a:ext>
            </a:extLst>
          </p:cNvPr>
          <p:cNvCxnSpPr>
            <a:cxnSpLocks/>
          </p:cNvCxnSpPr>
          <p:nvPr/>
        </p:nvCxnSpPr>
        <p:spPr>
          <a:xfrm flipV="1">
            <a:off x="5943600" y="2067791"/>
            <a:ext cx="3325091" cy="7585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57219D2-9D8B-F2CC-E672-1646BF428415}"/>
              </a:ext>
            </a:extLst>
          </p:cNvPr>
          <p:cNvCxnSpPr>
            <a:cxnSpLocks/>
          </p:cNvCxnSpPr>
          <p:nvPr/>
        </p:nvCxnSpPr>
        <p:spPr>
          <a:xfrm flipV="1">
            <a:off x="5015345" y="4405745"/>
            <a:ext cx="4429990" cy="191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CD50AB8-663C-F550-9A03-9FEE285A0183}"/>
              </a:ext>
            </a:extLst>
          </p:cNvPr>
          <p:cNvSpPr txBox="1"/>
          <p:nvPr/>
        </p:nvSpPr>
        <p:spPr>
          <a:xfrm>
            <a:off x="9445335" y="1517073"/>
            <a:ext cx="1367682" cy="646331"/>
          </a:xfrm>
          <a:prstGeom prst="rect">
            <a:avLst/>
          </a:prstGeom>
          <a:noFill/>
        </p:spPr>
        <p:txBody>
          <a:bodyPr wrap="none" rtlCol="0">
            <a:spAutoFit/>
          </a:bodyPr>
          <a:lstStyle/>
          <a:p>
            <a:r>
              <a:rPr lang="en-SG" dirty="0">
                <a:solidFill>
                  <a:srgbClr val="FF0000"/>
                </a:solidFill>
              </a:rPr>
              <a:t>Google Map </a:t>
            </a:r>
          </a:p>
          <a:p>
            <a:r>
              <a:rPr lang="en-SG" dirty="0">
                <a:solidFill>
                  <a:srgbClr val="FF0000"/>
                </a:solidFill>
              </a:rPr>
              <a:t>cannot load</a:t>
            </a:r>
          </a:p>
        </p:txBody>
      </p:sp>
      <p:sp>
        <p:nvSpPr>
          <p:cNvPr id="13" name="TextBox 12">
            <a:extLst>
              <a:ext uri="{FF2B5EF4-FFF2-40B4-BE49-F238E27FC236}">
                <a16:creationId xmlns:a16="http://schemas.microsoft.com/office/drawing/2014/main" id="{322047D9-A7AA-0C01-144B-5345EB782415}"/>
              </a:ext>
            </a:extLst>
          </p:cNvPr>
          <p:cNvSpPr txBox="1"/>
          <p:nvPr/>
        </p:nvSpPr>
        <p:spPr>
          <a:xfrm>
            <a:off x="9556170" y="4048266"/>
            <a:ext cx="1200970" cy="646331"/>
          </a:xfrm>
          <a:prstGeom prst="rect">
            <a:avLst/>
          </a:prstGeom>
          <a:noFill/>
        </p:spPr>
        <p:txBody>
          <a:bodyPr wrap="none" rtlCol="0">
            <a:spAutoFit/>
          </a:bodyPr>
          <a:lstStyle/>
          <a:p>
            <a:r>
              <a:rPr lang="en-SG" dirty="0">
                <a:solidFill>
                  <a:srgbClr val="FF0000"/>
                </a:solidFill>
              </a:rPr>
              <a:t>Duplicate </a:t>
            </a:r>
          </a:p>
          <a:p>
            <a:r>
              <a:rPr lang="en-SG" dirty="0">
                <a:solidFill>
                  <a:srgbClr val="FF0000"/>
                </a:solidFill>
              </a:rPr>
              <a:t>postal code</a:t>
            </a:r>
          </a:p>
        </p:txBody>
      </p:sp>
    </p:spTree>
    <p:extLst>
      <p:ext uri="{BB962C8B-B14F-4D97-AF65-F5344CB8AC3E}">
        <p14:creationId xmlns:p14="http://schemas.microsoft.com/office/powerpoint/2010/main" val="4202264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5CD11B-D1B0-C5AD-B7CF-44A4361BA627}"/>
              </a:ext>
            </a:extLst>
          </p:cNvPr>
          <p:cNvPicPr>
            <a:picLocks noChangeAspect="1"/>
          </p:cNvPicPr>
          <p:nvPr/>
        </p:nvPicPr>
        <p:blipFill>
          <a:blip r:embed="rId2"/>
          <a:stretch>
            <a:fillRect/>
          </a:stretch>
        </p:blipFill>
        <p:spPr>
          <a:xfrm>
            <a:off x="1076632" y="1113503"/>
            <a:ext cx="7610168" cy="4630993"/>
          </a:xfrm>
          <a:prstGeom prst="rect">
            <a:avLst/>
          </a:prstGeom>
        </p:spPr>
      </p:pic>
      <p:sp>
        <p:nvSpPr>
          <p:cNvPr id="12" name="TextBox 11">
            <a:extLst>
              <a:ext uri="{FF2B5EF4-FFF2-40B4-BE49-F238E27FC236}">
                <a16:creationId xmlns:a16="http://schemas.microsoft.com/office/drawing/2014/main" id="{48108AE5-A44F-C4A4-1D77-3CCBD962D476}"/>
              </a:ext>
            </a:extLst>
          </p:cNvPr>
          <p:cNvSpPr txBox="1"/>
          <p:nvPr/>
        </p:nvSpPr>
        <p:spPr>
          <a:xfrm>
            <a:off x="8387436" y="1440146"/>
            <a:ext cx="3114103" cy="2752548"/>
          </a:xfrm>
          <a:prstGeom prst="rect">
            <a:avLst/>
          </a:prstGeom>
          <a:noFill/>
        </p:spPr>
        <p:txBody>
          <a:bodyPr wrap="square" rtlCol="0">
            <a:spAutoFit/>
          </a:bodyPr>
          <a:lstStyle/>
          <a:p>
            <a:endParaRPr lang="en-SG" dirty="0">
              <a:effectLst/>
            </a:endParaRPr>
          </a:p>
          <a:p>
            <a:pPr lvl="1">
              <a:lnSpc>
                <a:spcPct val="115000"/>
              </a:lnSpc>
              <a:spcAft>
                <a:spcPts val="800"/>
              </a:spcAft>
              <a:buSzPts val="1000"/>
              <a:tabLst>
                <a:tab pos="914400" algn="l"/>
              </a:tabLst>
            </a:pPr>
            <a:r>
              <a:rPr lang="en-SG" kern="100" dirty="0">
                <a:effectLst/>
                <a:latin typeface="Google Sans"/>
                <a:ea typeface="DengXian" panose="02010600030101010101" pitchFamily="2" charset="-122"/>
                <a:cs typeface="Times New Roman" panose="02020603050405020304" pitchFamily="18" charset="0"/>
              </a:rPr>
              <a:t>The website "</a:t>
            </a:r>
            <a:r>
              <a:rPr lang="en-SG" b="1" kern="100" dirty="0">
                <a:solidFill>
                  <a:srgbClr val="FF0000"/>
                </a:solidFill>
                <a:effectLst/>
                <a:latin typeface="Google Sans"/>
                <a:ea typeface="DengXian" panose="02010600030101010101" pitchFamily="2" charset="-122"/>
                <a:cs typeface="Times New Roman" panose="02020603050405020304" pitchFamily="18" charset="0"/>
              </a:rPr>
              <a:t>Jai Thai</a:t>
            </a:r>
            <a:r>
              <a:rPr lang="en-SG" kern="100" dirty="0">
                <a:effectLst/>
                <a:latin typeface="Google Sans"/>
                <a:ea typeface="DengXian" panose="02010600030101010101" pitchFamily="2" charset="-122"/>
                <a:cs typeface="Times New Roman" panose="02020603050405020304" pitchFamily="18" charset="0"/>
              </a:rPr>
              <a:t>" (</a:t>
            </a:r>
            <a:r>
              <a:rPr lang="en-SG" u="sng" kern="100" dirty="0">
                <a:solidFill>
                  <a:srgbClr val="467886"/>
                </a:solidFill>
                <a:effectLst/>
                <a:latin typeface="Google Sans"/>
                <a:ea typeface="DengXian" panose="02010600030101010101" pitchFamily="2" charset="-122"/>
                <a:cs typeface="Times New Roman" panose="02020603050405020304" pitchFamily="18" charset="0"/>
                <a:hlinkClick r:id="rId3"/>
              </a:rPr>
              <a:t>https://www.jai-thai.com/</a:t>
            </a:r>
            <a:r>
              <a:rPr lang="en-SG" kern="100" dirty="0">
                <a:effectLst/>
                <a:latin typeface="Google Sans"/>
                <a:ea typeface="DengXian" panose="02010600030101010101" pitchFamily="2" charset="-122"/>
                <a:cs typeface="Times New Roman" panose="02020603050405020304" pitchFamily="18" charset="0"/>
              </a:rPr>
              <a:t>) has a visually appealing design with clear navigation menus and a professional look.</a:t>
            </a:r>
          </a:p>
          <a:p>
            <a:endParaRPr lang="en-SG" sz="2400" dirty="0">
              <a:latin typeface="Google Sans"/>
            </a:endParaRPr>
          </a:p>
        </p:txBody>
      </p:sp>
      <p:sp>
        <p:nvSpPr>
          <p:cNvPr id="2" name="TextBox 1">
            <a:extLst>
              <a:ext uri="{FF2B5EF4-FFF2-40B4-BE49-F238E27FC236}">
                <a16:creationId xmlns:a16="http://schemas.microsoft.com/office/drawing/2014/main" id="{4B77D2D2-9E44-2E5A-DC38-803EDF7DF2EA}"/>
              </a:ext>
            </a:extLst>
          </p:cNvPr>
          <p:cNvSpPr txBox="1"/>
          <p:nvPr/>
        </p:nvSpPr>
        <p:spPr>
          <a:xfrm>
            <a:off x="3440060" y="583239"/>
            <a:ext cx="4584635" cy="707886"/>
          </a:xfrm>
          <a:prstGeom prst="rect">
            <a:avLst/>
          </a:prstGeom>
          <a:noFill/>
        </p:spPr>
        <p:txBody>
          <a:bodyPr wrap="square" rtlCol="0">
            <a:spAutoFit/>
          </a:bodyPr>
          <a:lstStyle/>
          <a:p>
            <a:r>
              <a:rPr lang="en-US" sz="2000" b="1" dirty="0">
                <a:solidFill>
                  <a:srgbClr val="4619B7"/>
                </a:solidFill>
                <a:latin typeface="Georgia Pro Black" panose="02040A02050405020203" pitchFamily="18" charset="0"/>
              </a:rPr>
              <a:t>Competitive Analysis - Website</a:t>
            </a:r>
          </a:p>
          <a:p>
            <a:endParaRPr lang="en-SG" sz="2000" dirty="0"/>
          </a:p>
        </p:txBody>
      </p:sp>
    </p:spTree>
    <p:extLst>
      <p:ext uri="{BB962C8B-B14F-4D97-AF65-F5344CB8AC3E}">
        <p14:creationId xmlns:p14="http://schemas.microsoft.com/office/powerpoint/2010/main" val="106527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C4018560-A1B9-4D3C-B032-951724CDD7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6" name="Picture 15">
              <a:extLst>
                <a:ext uri="{FF2B5EF4-FFF2-40B4-BE49-F238E27FC236}">
                  <a16:creationId xmlns:a16="http://schemas.microsoft.com/office/drawing/2014/main" id="{C62B19BF-51B9-4290-AEA8-389BB411958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Rectangle 36">
              <a:extLst>
                <a:ext uri="{FF2B5EF4-FFF2-40B4-BE49-F238E27FC236}">
                  <a16:creationId xmlns:a16="http://schemas.microsoft.com/office/drawing/2014/main" id="{69940D90-AB68-4B4D-8001-839F3B28C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8" name="Picture 17">
              <a:extLst>
                <a:ext uri="{FF2B5EF4-FFF2-40B4-BE49-F238E27FC236}">
                  <a16:creationId xmlns:a16="http://schemas.microsoft.com/office/drawing/2014/main" id="{4E0E095C-2B33-4957-9D0D-EE4ABDE1EA3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9" name="Picture 18">
              <a:extLst>
                <a:ext uri="{FF2B5EF4-FFF2-40B4-BE49-F238E27FC236}">
                  <a16:creationId xmlns:a16="http://schemas.microsoft.com/office/drawing/2014/main" id="{8095A9A2-AE81-4840-9F6F-305708B87C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8" name="Straight Connector 37">
            <a:extLst>
              <a:ext uri="{FF2B5EF4-FFF2-40B4-BE49-F238E27FC236}">
                <a16:creationId xmlns:a16="http://schemas.microsoft.com/office/drawing/2014/main" id="{680E036D-DDAD-4AFE-AB68-D910280A76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9" name="Rectangle 38">
            <a:extLst>
              <a:ext uri="{FF2B5EF4-FFF2-40B4-BE49-F238E27FC236}">
                <a16:creationId xmlns:a16="http://schemas.microsoft.com/office/drawing/2014/main" id="{3095096E-C9EB-4C55-8BBC-C921DA8A5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E452E66-EBC2-4EB1-9374-6678C4D04E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6" name="Picture 25">
              <a:extLst>
                <a:ext uri="{FF2B5EF4-FFF2-40B4-BE49-F238E27FC236}">
                  <a16:creationId xmlns:a16="http://schemas.microsoft.com/office/drawing/2014/main" id="{14CF760D-A2F9-45CA-BA5F-83C2B1550AD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946E9726-0B3E-481D-ABEB-2276F6A23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8" name="Picture 27">
              <a:extLst>
                <a:ext uri="{FF2B5EF4-FFF2-40B4-BE49-F238E27FC236}">
                  <a16:creationId xmlns:a16="http://schemas.microsoft.com/office/drawing/2014/main" id="{05CF53DA-B7C2-4E26-9569-0C0B93C729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9" name="Picture 28">
              <a:extLst>
                <a:ext uri="{FF2B5EF4-FFF2-40B4-BE49-F238E27FC236}">
                  <a16:creationId xmlns:a16="http://schemas.microsoft.com/office/drawing/2014/main" id="{C08FEE20-A478-417E-B96D-D1A7E981FBC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42" name="Straight Connector 41">
            <a:extLst>
              <a:ext uri="{FF2B5EF4-FFF2-40B4-BE49-F238E27FC236}">
                <a16:creationId xmlns:a16="http://schemas.microsoft.com/office/drawing/2014/main" id="{E2825180-B6B5-413D-ACBA-8E3DCCD03F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444D04A-6947-0195-DDEA-BE5F6E584CBC}"/>
              </a:ext>
            </a:extLst>
          </p:cNvPr>
          <p:cNvSpPr txBox="1"/>
          <p:nvPr/>
        </p:nvSpPr>
        <p:spPr>
          <a:xfrm>
            <a:off x="1003217" y="909636"/>
            <a:ext cx="4828296" cy="1283041"/>
          </a:xfrm>
          <a:prstGeom prst="rect">
            <a:avLst/>
          </a:prstGeom>
        </p:spPr>
        <p:txBody>
          <a:bodyPr vert="horz" lIns="91440" tIns="45720" rIns="91440" bIns="45720" rtlCol="0" anchor="t">
            <a:noAutofit/>
          </a:bodyPr>
          <a:lstStyle/>
          <a:p>
            <a:pPr algn="ctr">
              <a:spcBef>
                <a:spcPct val="20000"/>
              </a:spcBef>
              <a:spcAft>
                <a:spcPts val="600"/>
              </a:spcAft>
              <a:buClr>
                <a:schemeClr val="accent1"/>
              </a:buClr>
              <a:buSzPct val="115000"/>
            </a:pPr>
            <a:r>
              <a:rPr lang="en-US" sz="2400" b="1" i="0" dirty="0">
                <a:solidFill>
                  <a:srgbClr val="7030A0"/>
                </a:solidFill>
                <a:highlight>
                  <a:srgbClr val="FFFFFF"/>
                </a:highlight>
              </a:rPr>
              <a:t>A TASTE OF THAILAND RIGHT IN THE HEARTLANDS OF SINGAPORE</a:t>
            </a:r>
            <a:endParaRPr lang="en-US" sz="2400" dirty="0">
              <a:solidFill>
                <a:srgbClr val="7030A0"/>
              </a:solidFill>
            </a:endParaRPr>
          </a:p>
        </p:txBody>
      </p:sp>
      <p:pic>
        <p:nvPicPr>
          <p:cNvPr id="7" name="Picture 6">
            <a:extLst>
              <a:ext uri="{FF2B5EF4-FFF2-40B4-BE49-F238E27FC236}">
                <a16:creationId xmlns:a16="http://schemas.microsoft.com/office/drawing/2014/main" id="{7F7C2748-D539-AB80-A51A-C7CD1E8B222C}"/>
              </a:ext>
            </a:extLst>
          </p:cNvPr>
          <p:cNvPicPr>
            <a:picLocks noChangeAspect="1"/>
          </p:cNvPicPr>
          <p:nvPr/>
        </p:nvPicPr>
        <p:blipFill>
          <a:blip r:embed="rId6"/>
          <a:stretch>
            <a:fillRect/>
          </a:stretch>
        </p:blipFill>
        <p:spPr>
          <a:xfrm>
            <a:off x="976480" y="2707631"/>
            <a:ext cx="4855033" cy="3240733"/>
          </a:xfrm>
          <a:prstGeom prst="rect">
            <a:avLst/>
          </a:prstGeom>
        </p:spPr>
      </p:pic>
      <p:sp>
        <p:nvSpPr>
          <p:cNvPr id="43" name="Rectangle 42">
            <a:extLst>
              <a:ext uri="{FF2B5EF4-FFF2-40B4-BE49-F238E27FC236}">
                <a16:creationId xmlns:a16="http://schemas.microsoft.com/office/drawing/2014/main" id="{AAC0C532-00FD-4EE5-9001-97375502D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2CEA73A-8A4A-4099-81EE-FB4D99DDE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267" y="3453833"/>
            <a:ext cx="2582183"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6980F68-AEBD-8EB6-A5D3-16E100CBB15C}"/>
              </a:ext>
            </a:extLst>
          </p:cNvPr>
          <p:cNvPicPr>
            <a:picLocks noChangeAspect="1"/>
          </p:cNvPicPr>
          <p:nvPr/>
        </p:nvPicPr>
        <p:blipFill>
          <a:blip r:embed="rId7"/>
          <a:stretch>
            <a:fillRect/>
          </a:stretch>
        </p:blipFill>
        <p:spPr>
          <a:xfrm>
            <a:off x="6070790" y="789733"/>
            <a:ext cx="2650815" cy="2525972"/>
          </a:xfrm>
          <a:prstGeom prst="rect">
            <a:avLst/>
          </a:prstGeom>
        </p:spPr>
      </p:pic>
      <p:pic>
        <p:nvPicPr>
          <p:cNvPr id="13" name="Picture 12">
            <a:extLst>
              <a:ext uri="{FF2B5EF4-FFF2-40B4-BE49-F238E27FC236}">
                <a16:creationId xmlns:a16="http://schemas.microsoft.com/office/drawing/2014/main" id="{8798FD2D-4DC4-76AB-9998-3D11FF6CB978}"/>
              </a:ext>
            </a:extLst>
          </p:cNvPr>
          <p:cNvPicPr>
            <a:picLocks noChangeAspect="1"/>
          </p:cNvPicPr>
          <p:nvPr/>
        </p:nvPicPr>
        <p:blipFill>
          <a:blip r:embed="rId8"/>
          <a:stretch>
            <a:fillRect/>
          </a:stretch>
        </p:blipFill>
        <p:spPr>
          <a:xfrm>
            <a:off x="8837403" y="3462671"/>
            <a:ext cx="2550428" cy="2494528"/>
          </a:xfrm>
          <a:prstGeom prst="rect">
            <a:avLst/>
          </a:prstGeom>
        </p:spPr>
      </p:pic>
    </p:spTree>
    <p:extLst>
      <p:ext uri="{BB962C8B-B14F-4D97-AF65-F5344CB8AC3E}">
        <p14:creationId xmlns:p14="http://schemas.microsoft.com/office/powerpoint/2010/main" val="2097012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B0501C-17D4-95EA-0D1D-37D6AB156924}"/>
              </a:ext>
            </a:extLst>
          </p:cNvPr>
          <p:cNvPicPr>
            <a:picLocks noChangeAspect="1"/>
          </p:cNvPicPr>
          <p:nvPr/>
        </p:nvPicPr>
        <p:blipFill>
          <a:blip r:embed="rId2"/>
          <a:stretch>
            <a:fillRect/>
          </a:stretch>
        </p:blipFill>
        <p:spPr>
          <a:xfrm>
            <a:off x="699486" y="1166342"/>
            <a:ext cx="7825082" cy="4924742"/>
          </a:xfrm>
          <a:prstGeom prst="rect">
            <a:avLst/>
          </a:prstGeom>
        </p:spPr>
      </p:pic>
      <p:sp>
        <p:nvSpPr>
          <p:cNvPr id="3" name="TextBox 2">
            <a:extLst>
              <a:ext uri="{FF2B5EF4-FFF2-40B4-BE49-F238E27FC236}">
                <a16:creationId xmlns:a16="http://schemas.microsoft.com/office/drawing/2014/main" id="{7016AECE-9B91-2BF7-8B25-A92783B92BF5}"/>
              </a:ext>
            </a:extLst>
          </p:cNvPr>
          <p:cNvSpPr txBox="1"/>
          <p:nvPr/>
        </p:nvSpPr>
        <p:spPr>
          <a:xfrm>
            <a:off x="8792383" y="1614307"/>
            <a:ext cx="2519630" cy="1754326"/>
          </a:xfrm>
          <a:prstGeom prst="rect">
            <a:avLst/>
          </a:prstGeom>
          <a:noFill/>
        </p:spPr>
        <p:txBody>
          <a:bodyPr wrap="square" rtlCol="0">
            <a:spAutoFit/>
          </a:bodyPr>
          <a:lstStyle/>
          <a:p>
            <a:pPr algn="just"/>
            <a:r>
              <a:rPr lang="en-GB" b="0" i="0" dirty="0">
                <a:effectLst/>
                <a:highlight>
                  <a:srgbClr val="FFFFFF"/>
                </a:highlight>
                <a:latin typeface="Google Sans"/>
              </a:rPr>
              <a:t>For example, </a:t>
            </a:r>
            <a:r>
              <a:rPr lang="en-GB" dirty="0">
                <a:solidFill>
                  <a:srgbClr val="FF0000"/>
                </a:solidFill>
                <a:highlight>
                  <a:srgbClr val="FFFFFF"/>
                </a:highlight>
                <a:latin typeface="Google Sans"/>
              </a:rPr>
              <a:t>J</a:t>
            </a:r>
            <a:r>
              <a:rPr lang="en-GB" b="0" i="0" dirty="0">
                <a:solidFill>
                  <a:srgbClr val="FF0000"/>
                </a:solidFill>
                <a:effectLst/>
                <a:highlight>
                  <a:srgbClr val="FFFFFF"/>
                </a:highlight>
                <a:latin typeface="Google Sans"/>
              </a:rPr>
              <a:t>ai Thai </a:t>
            </a:r>
            <a:r>
              <a:rPr lang="en-GB" b="0" i="0" dirty="0">
                <a:effectLst/>
                <a:highlight>
                  <a:srgbClr val="FFFFFF"/>
                </a:highlight>
                <a:latin typeface="Google Sans"/>
              </a:rPr>
              <a:t>website serves as a competitor. When you zoom in or out, the content on the landing page remains visible.</a:t>
            </a:r>
            <a:endParaRPr lang="en-SG" dirty="0">
              <a:latin typeface="Google Sans"/>
            </a:endParaRPr>
          </a:p>
        </p:txBody>
      </p:sp>
      <p:sp>
        <p:nvSpPr>
          <p:cNvPr id="4" name="TextBox 3">
            <a:extLst>
              <a:ext uri="{FF2B5EF4-FFF2-40B4-BE49-F238E27FC236}">
                <a16:creationId xmlns:a16="http://schemas.microsoft.com/office/drawing/2014/main" id="{D4B88249-E576-D1C2-08FA-15D6AE3724AD}"/>
              </a:ext>
            </a:extLst>
          </p:cNvPr>
          <p:cNvSpPr txBox="1"/>
          <p:nvPr/>
        </p:nvSpPr>
        <p:spPr>
          <a:xfrm>
            <a:off x="2637804" y="591866"/>
            <a:ext cx="4584635" cy="707886"/>
          </a:xfrm>
          <a:prstGeom prst="rect">
            <a:avLst/>
          </a:prstGeom>
          <a:noFill/>
        </p:spPr>
        <p:txBody>
          <a:bodyPr wrap="square" rtlCol="0">
            <a:spAutoFit/>
          </a:bodyPr>
          <a:lstStyle/>
          <a:p>
            <a:r>
              <a:rPr lang="en-US" sz="2000" b="1" dirty="0">
                <a:solidFill>
                  <a:srgbClr val="4619B7"/>
                </a:solidFill>
                <a:latin typeface="Georgia Pro Black" panose="02040A02050405020203" pitchFamily="18" charset="0"/>
              </a:rPr>
              <a:t>Competitive Analysis - Website</a:t>
            </a:r>
          </a:p>
          <a:p>
            <a:endParaRPr lang="en-SG" sz="2000" dirty="0"/>
          </a:p>
        </p:txBody>
      </p:sp>
    </p:spTree>
    <p:extLst>
      <p:ext uri="{BB962C8B-B14F-4D97-AF65-F5344CB8AC3E}">
        <p14:creationId xmlns:p14="http://schemas.microsoft.com/office/powerpoint/2010/main" val="118865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CA418B-206E-BBAD-28DA-2F0174C77DFD}"/>
              </a:ext>
            </a:extLst>
          </p:cNvPr>
          <p:cNvPicPr>
            <a:picLocks noChangeAspect="1"/>
          </p:cNvPicPr>
          <p:nvPr/>
        </p:nvPicPr>
        <p:blipFill>
          <a:blip r:embed="rId2"/>
          <a:stretch>
            <a:fillRect/>
          </a:stretch>
        </p:blipFill>
        <p:spPr>
          <a:xfrm>
            <a:off x="1228822" y="1037127"/>
            <a:ext cx="6174868" cy="5120870"/>
          </a:xfrm>
          <a:prstGeom prst="rect">
            <a:avLst/>
          </a:prstGeom>
        </p:spPr>
      </p:pic>
      <p:sp>
        <p:nvSpPr>
          <p:cNvPr id="13" name="TextBox 12">
            <a:extLst>
              <a:ext uri="{FF2B5EF4-FFF2-40B4-BE49-F238E27FC236}">
                <a16:creationId xmlns:a16="http://schemas.microsoft.com/office/drawing/2014/main" id="{3A63F212-0DBF-A133-A3FC-5E10DDB99EE5}"/>
              </a:ext>
            </a:extLst>
          </p:cNvPr>
          <p:cNvSpPr txBox="1"/>
          <p:nvPr/>
        </p:nvSpPr>
        <p:spPr>
          <a:xfrm>
            <a:off x="7655043" y="1492184"/>
            <a:ext cx="3535587" cy="2580450"/>
          </a:xfrm>
          <a:prstGeom prst="rect">
            <a:avLst/>
          </a:prstGeom>
          <a:noFill/>
        </p:spPr>
        <p:txBody>
          <a:bodyPr wrap="square" rtlCol="0">
            <a:spAutoFit/>
          </a:bodyPr>
          <a:lstStyle/>
          <a:p>
            <a:endParaRPr lang="en-SG" dirty="0">
              <a:effectLst/>
            </a:endParaRPr>
          </a:p>
          <a:p>
            <a:pPr lvl="1">
              <a:lnSpc>
                <a:spcPct val="115000"/>
              </a:lnSpc>
              <a:spcAft>
                <a:spcPts val="800"/>
              </a:spcAft>
              <a:buSzPts val="1000"/>
              <a:tabLst>
                <a:tab pos="914400" algn="l"/>
              </a:tabLst>
            </a:pPr>
            <a:r>
              <a:rPr lang="en-SG" kern="100" dirty="0">
                <a:effectLst/>
                <a:latin typeface="Google Sans"/>
                <a:ea typeface="DengXian" panose="02010600030101010101" pitchFamily="2" charset="-122"/>
                <a:cs typeface="Times New Roman" panose="02020603050405020304" pitchFamily="18" charset="0"/>
              </a:rPr>
              <a:t>The website "</a:t>
            </a:r>
            <a:r>
              <a:rPr lang="en-SG" b="1" kern="100" dirty="0">
                <a:solidFill>
                  <a:srgbClr val="FF0000"/>
                </a:solidFill>
                <a:effectLst/>
                <a:latin typeface="Google Sans"/>
                <a:ea typeface="DengXian" panose="02010600030101010101" pitchFamily="2" charset="-122"/>
                <a:cs typeface="Times New Roman" panose="02020603050405020304" pitchFamily="18" charset="0"/>
              </a:rPr>
              <a:t>Pattaya Garden</a:t>
            </a:r>
            <a:r>
              <a:rPr lang="en-SG" kern="100" dirty="0">
                <a:effectLst/>
                <a:latin typeface="Google Sans"/>
                <a:ea typeface="DengXian" panose="02010600030101010101" pitchFamily="2" charset="-122"/>
                <a:cs typeface="Times New Roman" panose="02020603050405020304" pitchFamily="18" charset="0"/>
              </a:rPr>
              <a:t>" (</a:t>
            </a:r>
            <a:r>
              <a:rPr lang="en-SG" u="sng" kern="100" dirty="0">
                <a:solidFill>
                  <a:srgbClr val="467886"/>
                </a:solidFill>
                <a:effectLst/>
                <a:latin typeface="Google Sans"/>
                <a:ea typeface="DengXian" panose="02010600030101010101" pitchFamily="2" charset="-122"/>
                <a:cs typeface="Times New Roman" panose="02020603050405020304" pitchFamily="18" charset="0"/>
                <a:hlinkClick r:id="rId3"/>
              </a:rPr>
              <a:t>https://www.pattayagarden.com.sg/restuarant-menu</a:t>
            </a:r>
            <a:r>
              <a:rPr lang="en-SG" kern="100" dirty="0">
                <a:effectLst/>
                <a:latin typeface="Google Sans"/>
                <a:ea typeface="DengXian" panose="02010600030101010101" pitchFamily="2" charset="-122"/>
                <a:cs typeface="Times New Roman" panose="02020603050405020304" pitchFamily="18" charset="0"/>
              </a:rPr>
              <a:t>) has a simple and straightforward design, but it may benefit from a more modern and visually engaging layout.</a:t>
            </a:r>
          </a:p>
        </p:txBody>
      </p:sp>
      <p:sp>
        <p:nvSpPr>
          <p:cNvPr id="3" name="TextBox 2">
            <a:extLst>
              <a:ext uri="{FF2B5EF4-FFF2-40B4-BE49-F238E27FC236}">
                <a16:creationId xmlns:a16="http://schemas.microsoft.com/office/drawing/2014/main" id="{C8757331-77FD-2FBF-B9B0-F34760969909}"/>
              </a:ext>
            </a:extLst>
          </p:cNvPr>
          <p:cNvSpPr txBox="1"/>
          <p:nvPr/>
        </p:nvSpPr>
        <p:spPr>
          <a:xfrm>
            <a:off x="2197856" y="583240"/>
            <a:ext cx="4584635" cy="707886"/>
          </a:xfrm>
          <a:prstGeom prst="rect">
            <a:avLst/>
          </a:prstGeom>
          <a:noFill/>
        </p:spPr>
        <p:txBody>
          <a:bodyPr wrap="square" rtlCol="0">
            <a:spAutoFit/>
          </a:bodyPr>
          <a:lstStyle/>
          <a:p>
            <a:r>
              <a:rPr lang="en-US" sz="2000" b="1" dirty="0">
                <a:solidFill>
                  <a:srgbClr val="4619B7"/>
                </a:solidFill>
                <a:latin typeface="Georgia Pro Black" panose="02040A02050405020203" pitchFamily="18" charset="0"/>
              </a:rPr>
              <a:t>Competitive Analysis - Website</a:t>
            </a:r>
          </a:p>
          <a:p>
            <a:endParaRPr lang="en-SG" sz="2000" dirty="0"/>
          </a:p>
        </p:txBody>
      </p:sp>
    </p:spTree>
    <p:extLst>
      <p:ext uri="{BB962C8B-B14F-4D97-AF65-F5344CB8AC3E}">
        <p14:creationId xmlns:p14="http://schemas.microsoft.com/office/powerpoint/2010/main" val="1397475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FC578E-C09B-648A-DBD0-1C9F18DF85A5}"/>
              </a:ext>
            </a:extLst>
          </p:cNvPr>
          <p:cNvPicPr>
            <a:picLocks noChangeAspect="1"/>
          </p:cNvPicPr>
          <p:nvPr/>
        </p:nvPicPr>
        <p:blipFill>
          <a:blip r:embed="rId2"/>
          <a:stretch>
            <a:fillRect/>
          </a:stretch>
        </p:blipFill>
        <p:spPr>
          <a:xfrm>
            <a:off x="930387" y="892863"/>
            <a:ext cx="7578989" cy="5072273"/>
          </a:xfrm>
          <a:prstGeom prst="rect">
            <a:avLst/>
          </a:prstGeom>
        </p:spPr>
      </p:pic>
      <p:sp>
        <p:nvSpPr>
          <p:cNvPr id="4" name="TextBox 3">
            <a:extLst>
              <a:ext uri="{FF2B5EF4-FFF2-40B4-BE49-F238E27FC236}">
                <a16:creationId xmlns:a16="http://schemas.microsoft.com/office/drawing/2014/main" id="{096AF78E-19CA-B6BF-CD8B-0E0CFEDA270F}"/>
              </a:ext>
            </a:extLst>
          </p:cNvPr>
          <p:cNvSpPr txBox="1"/>
          <p:nvPr/>
        </p:nvSpPr>
        <p:spPr>
          <a:xfrm>
            <a:off x="8737600" y="1778000"/>
            <a:ext cx="2524013" cy="1477328"/>
          </a:xfrm>
          <a:prstGeom prst="rect">
            <a:avLst/>
          </a:prstGeom>
          <a:noFill/>
        </p:spPr>
        <p:txBody>
          <a:bodyPr wrap="square" rtlCol="0">
            <a:spAutoFit/>
          </a:bodyPr>
          <a:lstStyle/>
          <a:p>
            <a:r>
              <a:rPr lang="en-SG" dirty="0">
                <a:solidFill>
                  <a:srgbClr val="FF0000"/>
                </a:solidFill>
                <a:latin typeface="Google Sans"/>
              </a:rPr>
              <a:t>Pattaya Garden </a:t>
            </a:r>
            <a:r>
              <a:rPr lang="en-SG" dirty="0">
                <a:latin typeface="Google Sans"/>
              </a:rPr>
              <a:t>Restaurant has similar issues with </a:t>
            </a:r>
            <a:r>
              <a:rPr lang="en-SG" dirty="0" err="1">
                <a:latin typeface="Google Sans"/>
              </a:rPr>
              <a:t>ThaiToGo</a:t>
            </a:r>
            <a:r>
              <a:rPr lang="en-SG" dirty="0">
                <a:latin typeface="Google Sans"/>
              </a:rPr>
              <a:t>.</a:t>
            </a:r>
          </a:p>
          <a:p>
            <a:r>
              <a:rPr lang="en-SG" dirty="0">
                <a:latin typeface="Google Sans"/>
              </a:rPr>
              <a:t>The Fonts is too small when you zoom in.</a:t>
            </a:r>
          </a:p>
        </p:txBody>
      </p:sp>
      <p:sp>
        <p:nvSpPr>
          <p:cNvPr id="5" name="TextBox 4">
            <a:extLst>
              <a:ext uri="{FF2B5EF4-FFF2-40B4-BE49-F238E27FC236}">
                <a16:creationId xmlns:a16="http://schemas.microsoft.com/office/drawing/2014/main" id="{0AE14A51-9C79-ACC4-6DAA-7511DB3E0911}"/>
              </a:ext>
            </a:extLst>
          </p:cNvPr>
          <p:cNvSpPr txBox="1"/>
          <p:nvPr/>
        </p:nvSpPr>
        <p:spPr>
          <a:xfrm>
            <a:off x="6907879" y="574613"/>
            <a:ext cx="4584635" cy="707886"/>
          </a:xfrm>
          <a:prstGeom prst="rect">
            <a:avLst/>
          </a:prstGeom>
          <a:noFill/>
        </p:spPr>
        <p:txBody>
          <a:bodyPr wrap="square" rtlCol="0">
            <a:spAutoFit/>
          </a:bodyPr>
          <a:lstStyle/>
          <a:p>
            <a:r>
              <a:rPr lang="en-US" sz="2000" b="1" dirty="0">
                <a:solidFill>
                  <a:srgbClr val="4619B7"/>
                </a:solidFill>
                <a:latin typeface="Georgia Pro Black" panose="02040A02050405020203" pitchFamily="18" charset="0"/>
              </a:rPr>
              <a:t>Competitive Analysis - Website</a:t>
            </a:r>
          </a:p>
          <a:p>
            <a:endParaRPr lang="en-SG" sz="2000" dirty="0"/>
          </a:p>
        </p:txBody>
      </p:sp>
    </p:spTree>
    <p:extLst>
      <p:ext uri="{BB962C8B-B14F-4D97-AF65-F5344CB8AC3E}">
        <p14:creationId xmlns:p14="http://schemas.microsoft.com/office/powerpoint/2010/main" val="1519906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F176A6-3B45-246F-2F8D-F755B8913A9A}"/>
              </a:ext>
            </a:extLst>
          </p:cNvPr>
          <p:cNvSpPr txBox="1"/>
          <p:nvPr/>
        </p:nvSpPr>
        <p:spPr>
          <a:xfrm>
            <a:off x="6920304" y="715683"/>
            <a:ext cx="4584635" cy="707886"/>
          </a:xfrm>
          <a:prstGeom prst="rect">
            <a:avLst/>
          </a:prstGeom>
          <a:noFill/>
        </p:spPr>
        <p:txBody>
          <a:bodyPr wrap="square" rtlCol="0">
            <a:spAutoFit/>
          </a:bodyPr>
          <a:lstStyle/>
          <a:p>
            <a:r>
              <a:rPr lang="en-US" sz="2000" b="1" dirty="0">
                <a:solidFill>
                  <a:srgbClr val="4619B7"/>
                </a:solidFill>
                <a:latin typeface="Georgia Pro Black" panose="02040A02050405020203" pitchFamily="18" charset="0"/>
              </a:rPr>
              <a:t>Competitive Analysis - Website</a:t>
            </a:r>
          </a:p>
          <a:p>
            <a:endParaRPr lang="en-SG" sz="2000" dirty="0"/>
          </a:p>
        </p:txBody>
      </p:sp>
      <p:sp>
        <p:nvSpPr>
          <p:cNvPr id="8" name="TextBox 7">
            <a:extLst>
              <a:ext uri="{FF2B5EF4-FFF2-40B4-BE49-F238E27FC236}">
                <a16:creationId xmlns:a16="http://schemas.microsoft.com/office/drawing/2014/main" id="{A12739C8-C912-E348-63B8-3B38A4ECCF60}"/>
              </a:ext>
            </a:extLst>
          </p:cNvPr>
          <p:cNvSpPr txBox="1"/>
          <p:nvPr/>
        </p:nvSpPr>
        <p:spPr>
          <a:xfrm>
            <a:off x="9464186" y="2423381"/>
            <a:ext cx="1968744" cy="369332"/>
          </a:xfrm>
          <a:prstGeom prst="rect">
            <a:avLst/>
          </a:prstGeom>
          <a:noFill/>
        </p:spPr>
        <p:txBody>
          <a:bodyPr wrap="none" rtlCol="0">
            <a:spAutoFit/>
          </a:bodyPr>
          <a:lstStyle/>
          <a:p>
            <a:r>
              <a:rPr lang="en-SG" dirty="0"/>
              <a:t>Traffic showing </a:t>
            </a:r>
            <a:r>
              <a:rPr lang="en-SG" dirty="0">
                <a:solidFill>
                  <a:srgbClr val="FF0000"/>
                </a:solidFill>
              </a:rPr>
              <a:t>267</a:t>
            </a:r>
          </a:p>
        </p:txBody>
      </p:sp>
      <p:sp>
        <p:nvSpPr>
          <p:cNvPr id="12" name="TextBox 11">
            <a:extLst>
              <a:ext uri="{FF2B5EF4-FFF2-40B4-BE49-F238E27FC236}">
                <a16:creationId xmlns:a16="http://schemas.microsoft.com/office/drawing/2014/main" id="{3AC9E4BE-5F00-386F-EAB9-592517171EB7}"/>
              </a:ext>
            </a:extLst>
          </p:cNvPr>
          <p:cNvSpPr txBox="1"/>
          <p:nvPr/>
        </p:nvSpPr>
        <p:spPr>
          <a:xfrm>
            <a:off x="759070" y="722530"/>
            <a:ext cx="1756250" cy="523220"/>
          </a:xfrm>
          <a:prstGeom prst="rect">
            <a:avLst/>
          </a:prstGeom>
          <a:noFill/>
        </p:spPr>
        <p:txBody>
          <a:bodyPr wrap="none" rtlCol="0">
            <a:spAutoFit/>
          </a:bodyPr>
          <a:lstStyle/>
          <a:p>
            <a:r>
              <a:rPr lang="en-SG" sz="2800" b="1" dirty="0" err="1"/>
              <a:t>ThaiToGo</a:t>
            </a:r>
            <a:endParaRPr lang="en-SG" sz="2800" b="1" dirty="0"/>
          </a:p>
        </p:txBody>
      </p:sp>
      <p:pic>
        <p:nvPicPr>
          <p:cNvPr id="14" name="Picture 13">
            <a:extLst>
              <a:ext uri="{FF2B5EF4-FFF2-40B4-BE49-F238E27FC236}">
                <a16:creationId xmlns:a16="http://schemas.microsoft.com/office/drawing/2014/main" id="{21E08A1F-16A1-BF08-5A2F-570D6E448024}"/>
              </a:ext>
            </a:extLst>
          </p:cNvPr>
          <p:cNvPicPr>
            <a:picLocks noChangeAspect="1"/>
          </p:cNvPicPr>
          <p:nvPr/>
        </p:nvPicPr>
        <p:blipFill>
          <a:blip r:embed="rId2"/>
          <a:stretch>
            <a:fillRect/>
          </a:stretch>
        </p:blipFill>
        <p:spPr>
          <a:xfrm>
            <a:off x="759070" y="1262458"/>
            <a:ext cx="8626470" cy="4886941"/>
          </a:xfrm>
          <a:prstGeom prst="rect">
            <a:avLst/>
          </a:prstGeom>
        </p:spPr>
      </p:pic>
      <p:sp>
        <p:nvSpPr>
          <p:cNvPr id="15" name="Oval 14">
            <a:extLst>
              <a:ext uri="{FF2B5EF4-FFF2-40B4-BE49-F238E27FC236}">
                <a16:creationId xmlns:a16="http://schemas.microsoft.com/office/drawing/2014/main" id="{29B60229-DE6E-FE05-57DB-39F778C0896A}"/>
              </a:ext>
            </a:extLst>
          </p:cNvPr>
          <p:cNvSpPr/>
          <p:nvPr/>
        </p:nvSpPr>
        <p:spPr>
          <a:xfrm>
            <a:off x="2976113" y="2509987"/>
            <a:ext cx="785004" cy="3798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FB48BA19-85DB-DB6B-5CEC-95EC33A7BD9A}"/>
              </a:ext>
            </a:extLst>
          </p:cNvPr>
          <p:cNvSpPr/>
          <p:nvPr/>
        </p:nvSpPr>
        <p:spPr>
          <a:xfrm>
            <a:off x="5158569" y="2509987"/>
            <a:ext cx="584977" cy="24892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71866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9E7FC0-8E5B-CF0F-0A2F-0C1DCAF6DEF9}"/>
              </a:ext>
            </a:extLst>
          </p:cNvPr>
          <p:cNvSpPr txBox="1"/>
          <p:nvPr/>
        </p:nvSpPr>
        <p:spPr>
          <a:xfrm>
            <a:off x="6907879" y="574613"/>
            <a:ext cx="4584635" cy="707886"/>
          </a:xfrm>
          <a:prstGeom prst="rect">
            <a:avLst/>
          </a:prstGeom>
          <a:noFill/>
        </p:spPr>
        <p:txBody>
          <a:bodyPr wrap="square" rtlCol="0">
            <a:spAutoFit/>
          </a:bodyPr>
          <a:lstStyle/>
          <a:p>
            <a:r>
              <a:rPr lang="en-US" sz="2000" b="1" dirty="0">
                <a:solidFill>
                  <a:srgbClr val="4619B7"/>
                </a:solidFill>
                <a:latin typeface="Georgia Pro Black" panose="02040A02050405020203" pitchFamily="18" charset="0"/>
              </a:rPr>
              <a:t>Competitive Analysis - Website</a:t>
            </a:r>
          </a:p>
          <a:p>
            <a:endParaRPr lang="en-SG" sz="2000" dirty="0"/>
          </a:p>
        </p:txBody>
      </p:sp>
      <p:pic>
        <p:nvPicPr>
          <p:cNvPr id="4" name="Picture 3">
            <a:extLst>
              <a:ext uri="{FF2B5EF4-FFF2-40B4-BE49-F238E27FC236}">
                <a16:creationId xmlns:a16="http://schemas.microsoft.com/office/drawing/2014/main" id="{15D6F388-693A-CDD2-359B-A193FB8759EF}"/>
              </a:ext>
            </a:extLst>
          </p:cNvPr>
          <p:cNvPicPr>
            <a:picLocks noChangeAspect="1"/>
          </p:cNvPicPr>
          <p:nvPr/>
        </p:nvPicPr>
        <p:blipFill>
          <a:blip r:embed="rId2"/>
          <a:stretch>
            <a:fillRect/>
          </a:stretch>
        </p:blipFill>
        <p:spPr>
          <a:xfrm>
            <a:off x="699486" y="1245750"/>
            <a:ext cx="8018018" cy="4846998"/>
          </a:xfrm>
          <a:prstGeom prst="rect">
            <a:avLst/>
          </a:prstGeom>
        </p:spPr>
      </p:pic>
      <p:sp>
        <p:nvSpPr>
          <p:cNvPr id="5" name="TextBox 4">
            <a:extLst>
              <a:ext uri="{FF2B5EF4-FFF2-40B4-BE49-F238E27FC236}">
                <a16:creationId xmlns:a16="http://schemas.microsoft.com/office/drawing/2014/main" id="{0A944637-6FE4-9301-885D-4B6D0E8FAAC9}"/>
              </a:ext>
            </a:extLst>
          </p:cNvPr>
          <p:cNvSpPr txBox="1"/>
          <p:nvPr/>
        </p:nvSpPr>
        <p:spPr>
          <a:xfrm>
            <a:off x="699486" y="666946"/>
            <a:ext cx="1386790" cy="523220"/>
          </a:xfrm>
          <a:prstGeom prst="rect">
            <a:avLst/>
          </a:prstGeom>
          <a:noFill/>
        </p:spPr>
        <p:txBody>
          <a:bodyPr wrap="none" rtlCol="0">
            <a:spAutoFit/>
          </a:bodyPr>
          <a:lstStyle/>
          <a:p>
            <a:r>
              <a:rPr lang="en-SG" sz="2800" b="1" dirty="0"/>
              <a:t>Jai Thai</a:t>
            </a:r>
          </a:p>
        </p:txBody>
      </p:sp>
      <p:sp>
        <p:nvSpPr>
          <p:cNvPr id="6" name="Oval 5">
            <a:extLst>
              <a:ext uri="{FF2B5EF4-FFF2-40B4-BE49-F238E27FC236}">
                <a16:creationId xmlns:a16="http://schemas.microsoft.com/office/drawing/2014/main" id="{E1ED0D32-8F4B-86C5-BC28-9D10C016EF75}"/>
              </a:ext>
            </a:extLst>
          </p:cNvPr>
          <p:cNvSpPr/>
          <p:nvPr/>
        </p:nvSpPr>
        <p:spPr>
          <a:xfrm>
            <a:off x="2596550" y="2184400"/>
            <a:ext cx="1020409" cy="6299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6A974012-6BC2-1615-357E-EE44BB17083E}"/>
              </a:ext>
            </a:extLst>
          </p:cNvPr>
          <p:cNvSpPr/>
          <p:nvPr/>
        </p:nvSpPr>
        <p:spPr>
          <a:xfrm>
            <a:off x="3637392" y="2245360"/>
            <a:ext cx="751840" cy="2743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873B8789-94D7-90B6-923D-6F1472D4038C}"/>
              </a:ext>
            </a:extLst>
          </p:cNvPr>
          <p:cNvSpPr/>
          <p:nvPr/>
        </p:nvSpPr>
        <p:spPr>
          <a:xfrm>
            <a:off x="4795520" y="2245360"/>
            <a:ext cx="762000" cy="3454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58E3BAE9-9CE4-067D-CDEA-DF57B1335E1C}"/>
              </a:ext>
            </a:extLst>
          </p:cNvPr>
          <p:cNvSpPr/>
          <p:nvPr/>
        </p:nvSpPr>
        <p:spPr>
          <a:xfrm>
            <a:off x="3786384" y="3018097"/>
            <a:ext cx="1082177" cy="3454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B1EB631A-694D-5F5F-4DBB-F321F06CF544}"/>
              </a:ext>
            </a:extLst>
          </p:cNvPr>
          <p:cNvSpPr txBox="1"/>
          <p:nvPr/>
        </p:nvSpPr>
        <p:spPr>
          <a:xfrm>
            <a:off x="8828904" y="2113005"/>
            <a:ext cx="2576382" cy="369332"/>
          </a:xfrm>
          <a:prstGeom prst="rect">
            <a:avLst/>
          </a:prstGeom>
          <a:noFill/>
        </p:spPr>
        <p:txBody>
          <a:bodyPr wrap="square" rtlCol="0">
            <a:spAutoFit/>
          </a:bodyPr>
          <a:lstStyle/>
          <a:p>
            <a:r>
              <a:rPr lang="en-SG" dirty="0"/>
              <a:t>High Traffic showing </a:t>
            </a:r>
            <a:r>
              <a:rPr lang="en-SG" b="1" dirty="0">
                <a:solidFill>
                  <a:srgbClr val="FF0000"/>
                </a:solidFill>
              </a:rPr>
              <a:t>9.8k</a:t>
            </a:r>
            <a:r>
              <a:rPr lang="en-SG" dirty="0"/>
              <a:t> </a:t>
            </a:r>
          </a:p>
        </p:txBody>
      </p:sp>
    </p:spTree>
    <p:extLst>
      <p:ext uri="{BB962C8B-B14F-4D97-AF65-F5344CB8AC3E}">
        <p14:creationId xmlns:p14="http://schemas.microsoft.com/office/powerpoint/2010/main" val="1720963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B7CAE6-9B42-2F50-C0F8-DB225090CCF6}"/>
              </a:ext>
            </a:extLst>
          </p:cNvPr>
          <p:cNvSpPr txBox="1"/>
          <p:nvPr/>
        </p:nvSpPr>
        <p:spPr>
          <a:xfrm>
            <a:off x="6907879" y="574613"/>
            <a:ext cx="4584635" cy="707886"/>
          </a:xfrm>
          <a:prstGeom prst="rect">
            <a:avLst/>
          </a:prstGeom>
          <a:noFill/>
        </p:spPr>
        <p:txBody>
          <a:bodyPr wrap="square" rtlCol="0">
            <a:spAutoFit/>
          </a:bodyPr>
          <a:lstStyle/>
          <a:p>
            <a:r>
              <a:rPr lang="en-US" sz="2000" b="1" dirty="0">
                <a:solidFill>
                  <a:srgbClr val="4619B7"/>
                </a:solidFill>
                <a:latin typeface="Georgia Pro Black" panose="02040A02050405020203" pitchFamily="18" charset="0"/>
              </a:rPr>
              <a:t>Competitive Analysis - Website</a:t>
            </a:r>
          </a:p>
          <a:p>
            <a:endParaRPr lang="en-SG" sz="2000" dirty="0"/>
          </a:p>
        </p:txBody>
      </p:sp>
      <p:pic>
        <p:nvPicPr>
          <p:cNvPr id="4" name="Picture 3">
            <a:extLst>
              <a:ext uri="{FF2B5EF4-FFF2-40B4-BE49-F238E27FC236}">
                <a16:creationId xmlns:a16="http://schemas.microsoft.com/office/drawing/2014/main" id="{8ADB5E06-7D27-42F4-A4C7-752DA5A527A7}"/>
              </a:ext>
            </a:extLst>
          </p:cNvPr>
          <p:cNvPicPr>
            <a:picLocks noChangeAspect="1"/>
          </p:cNvPicPr>
          <p:nvPr/>
        </p:nvPicPr>
        <p:blipFill>
          <a:blip r:embed="rId2"/>
          <a:stretch>
            <a:fillRect/>
          </a:stretch>
        </p:blipFill>
        <p:spPr>
          <a:xfrm>
            <a:off x="805466" y="1282499"/>
            <a:ext cx="7787395" cy="4923207"/>
          </a:xfrm>
          <a:prstGeom prst="rect">
            <a:avLst/>
          </a:prstGeom>
        </p:spPr>
      </p:pic>
      <p:sp>
        <p:nvSpPr>
          <p:cNvPr id="5" name="TextBox 4">
            <a:extLst>
              <a:ext uri="{FF2B5EF4-FFF2-40B4-BE49-F238E27FC236}">
                <a16:creationId xmlns:a16="http://schemas.microsoft.com/office/drawing/2014/main" id="{C1FCEF66-D4A4-15EC-61C5-799ADF345085}"/>
              </a:ext>
            </a:extLst>
          </p:cNvPr>
          <p:cNvSpPr txBox="1"/>
          <p:nvPr/>
        </p:nvSpPr>
        <p:spPr>
          <a:xfrm>
            <a:off x="699486" y="666946"/>
            <a:ext cx="2508892" cy="523220"/>
          </a:xfrm>
          <a:prstGeom prst="rect">
            <a:avLst/>
          </a:prstGeom>
          <a:noFill/>
        </p:spPr>
        <p:txBody>
          <a:bodyPr wrap="none" rtlCol="0">
            <a:spAutoFit/>
          </a:bodyPr>
          <a:lstStyle/>
          <a:p>
            <a:r>
              <a:rPr lang="en-SG" sz="2800" b="1" dirty="0"/>
              <a:t>Pattaya Garden</a:t>
            </a:r>
          </a:p>
        </p:txBody>
      </p:sp>
      <p:sp>
        <p:nvSpPr>
          <p:cNvPr id="6" name="Oval 5">
            <a:extLst>
              <a:ext uri="{FF2B5EF4-FFF2-40B4-BE49-F238E27FC236}">
                <a16:creationId xmlns:a16="http://schemas.microsoft.com/office/drawing/2014/main" id="{01D3B3C8-030C-821C-396E-A67209CA87B6}"/>
              </a:ext>
            </a:extLst>
          </p:cNvPr>
          <p:cNvSpPr/>
          <p:nvPr/>
        </p:nvSpPr>
        <p:spPr>
          <a:xfrm>
            <a:off x="1837426" y="2329132"/>
            <a:ext cx="1587261" cy="3623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71A67EE3-D639-481C-0D44-FF5691104CFE}"/>
              </a:ext>
            </a:extLst>
          </p:cNvPr>
          <p:cNvSpPr/>
          <p:nvPr/>
        </p:nvSpPr>
        <p:spPr>
          <a:xfrm>
            <a:off x="4520243" y="2343828"/>
            <a:ext cx="629728" cy="3476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9E58526F-4AAF-B87B-94BD-4F10211E8CDF}"/>
              </a:ext>
            </a:extLst>
          </p:cNvPr>
          <p:cNvSpPr txBox="1"/>
          <p:nvPr/>
        </p:nvSpPr>
        <p:spPr>
          <a:xfrm>
            <a:off x="8828904" y="2113005"/>
            <a:ext cx="2576382" cy="369332"/>
          </a:xfrm>
          <a:prstGeom prst="rect">
            <a:avLst/>
          </a:prstGeom>
          <a:noFill/>
        </p:spPr>
        <p:txBody>
          <a:bodyPr wrap="square" rtlCol="0">
            <a:spAutoFit/>
          </a:bodyPr>
          <a:lstStyle/>
          <a:p>
            <a:r>
              <a:rPr lang="en-SG" dirty="0"/>
              <a:t>Traffic showing </a:t>
            </a:r>
            <a:r>
              <a:rPr lang="en-SG" b="1" dirty="0">
                <a:solidFill>
                  <a:srgbClr val="FF0000"/>
                </a:solidFill>
              </a:rPr>
              <a:t>812</a:t>
            </a:r>
            <a:endParaRPr lang="en-SG" dirty="0"/>
          </a:p>
        </p:txBody>
      </p:sp>
    </p:spTree>
    <p:extLst>
      <p:ext uri="{BB962C8B-B14F-4D97-AF65-F5344CB8AC3E}">
        <p14:creationId xmlns:p14="http://schemas.microsoft.com/office/powerpoint/2010/main" val="2771412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181A50-C8BE-4392-983D-C06579080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AEB32D00-BDA5-D65A-7E5A-0BD8EE688209}"/>
              </a:ext>
            </a:extLst>
          </p:cNvPr>
          <p:cNvGraphicFramePr>
            <a:graphicFrameLocks noGrp="1"/>
          </p:cNvGraphicFramePr>
          <p:nvPr>
            <p:extLst>
              <p:ext uri="{D42A27DB-BD31-4B8C-83A1-F6EECF244321}">
                <p14:modId xmlns:p14="http://schemas.microsoft.com/office/powerpoint/2010/main" val="3102656454"/>
              </p:ext>
            </p:extLst>
          </p:nvPr>
        </p:nvGraphicFramePr>
        <p:xfrm>
          <a:off x="804334" y="879987"/>
          <a:ext cx="10583334" cy="5098028"/>
        </p:xfrm>
        <a:graphic>
          <a:graphicData uri="http://schemas.openxmlformats.org/drawingml/2006/table">
            <a:tbl>
              <a:tblPr firstRow="1" bandRow="1">
                <a:tableStyleId>{69012ECD-51FC-41F1-AA8D-1B2483CD663E}</a:tableStyleId>
              </a:tblPr>
              <a:tblGrid>
                <a:gridCol w="2310500">
                  <a:extLst>
                    <a:ext uri="{9D8B030D-6E8A-4147-A177-3AD203B41FA5}">
                      <a16:colId xmlns:a16="http://schemas.microsoft.com/office/drawing/2014/main" val="755593166"/>
                    </a:ext>
                  </a:extLst>
                </a:gridCol>
                <a:gridCol w="2676887">
                  <a:extLst>
                    <a:ext uri="{9D8B030D-6E8A-4147-A177-3AD203B41FA5}">
                      <a16:colId xmlns:a16="http://schemas.microsoft.com/office/drawing/2014/main" val="3990405673"/>
                    </a:ext>
                  </a:extLst>
                </a:gridCol>
                <a:gridCol w="2818435">
                  <a:extLst>
                    <a:ext uri="{9D8B030D-6E8A-4147-A177-3AD203B41FA5}">
                      <a16:colId xmlns:a16="http://schemas.microsoft.com/office/drawing/2014/main" val="3697278458"/>
                    </a:ext>
                  </a:extLst>
                </a:gridCol>
                <a:gridCol w="2777512">
                  <a:extLst>
                    <a:ext uri="{9D8B030D-6E8A-4147-A177-3AD203B41FA5}">
                      <a16:colId xmlns:a16="http://schemas.microsoft.com/office/drawing/2014/main" val="1015414097"/>
                    </a:ext>
                  </a:extLst>
                </a:gridCol>
              </a:tblGrid>
              <a:tr h="321227">
                <a:tc>
                  <a:txBody>
                    <a:bodyPr/>
                    <a:lstStyle/>
                    <a:p>
                      <a:pPr algn="ctr" fontAlgn="b"/>
                      <a:r>
                        <a:rPr lang="en-SG" sz="1700" b="0" i="0" u="none" strike="noStrike" dirty="0">
                          <a:solidFill>
                            <a:srgbClr val="000000"/>
                          </a:solidFill>
                          <a:effectLst/>
                          <a:latin typeface="Aptos Narrow" panose="020B0004020202020204" pitchFamily="34" charset="0"/>
                        </a:rPr>
                        <a:t> </a:t>
                      </a:r>
                      <a:r>
                        <a:rPr lang="en-SG" sz="1800" b="1" i="0" u="none" strike="noStrike" dirty="0">
                          <a:solidFill>
                            <a:srgbClr val="000000"/>
                          </a:solidFill>
                          <a:effectLst/>
                          <a:latin typeface="+mn-lt"/>
                        </a:rPr>
                        <a:t>Restaurant</a:t>
                      </a:r>
                      <a:endParaRPr lang="en-SG" sz="1700" b="1" i="0" u="none" strike="noStrike" dirty="0">
                        <a:solidFill>
                          <a:srgbClr val="000000"/>
                        </a:solidFill>
                        <a:effectLst/>
                        <a:latin typeface="+mn-lt"/>
                      </a:endParaRPr>
                    </a:p>
                  </a:txBody>
                  <a:tcPr marL="11555" marR="11555" marT="11555" marB="0" anchor="b">
                    <a:solidFill>
                      <a:srgbClr val="FFCC66"/>
                    </a:solidFill>
                  </a:tcPr>
                </a:tc>
                <a:tc>
                  <a:txBody>
                    <a:bodyPr/>
                    <a:lstStyle/>
                    <a:p>
                      <a:pPr algn="l" fontAlgn="ctr"/>
                      <a:r>
                        <a:rPr lang="en-SG" sz="1700" u="none" strike="noStrike" dirty="0" err="1">
                          <a:solidFill>
                            <a:schemeClr val="bg1"/>
                          </a:solidFill>
                          <a:effectLst/>
                        </a:rPr>
                        <a:t>ThaiToGo</a:t>
                      </a:r>
                      <a:endParaRPr lang="en-SG" sz="1700" b="1" i="0" u="none" strike="noStrike" dirty="0">
                        <a:solidFill>
                          <a:schemeClr val="bg1"/>
                        </a:solidFill>
                        <a:effectLst/>
                        <a:latin typeface="Aptos Narrow" panose="020B0004020202020204" pitchFamily="34" charset="0"/>
                      </a:endParaRPr>
                    </a:p>
                  </a:txBody>
                  <a:tcPr marL="11555" marR="11555" marT="11555" marB="0" anchor="ctr">
                    <a:solidFill>
                      <a:srgbClr val="9966FF"/>
                    </a:solidFill>
                  </a:tcPr>
                </a:tc>
                <a:tc>
                  <a:txBody>
                    <a:bodyPr/>
                    <a:lstStyle/>
                    <a:p>
                      <a:pPr algn="l" fontAlgn="ctr"/>
                      <a:r>
                        <a:rPr lang="en-SG" sz="1700" u="none" strike="noStrike" dirty="0">
                          <a:effectLst/>
                        </a:rPr>
                        <a:t>Jai Thai</a:t>
                      </a:r>
                      <a:endParaRPr lang="en-SG" sz="1700" b="1" i="0" u="none" strike="noStrike" dirty="0">
                        <a:solidFill>
                          <a:srgbClr val="000000"/>
                        </a:solidFill>
                        <a:effectLst/>
                        <a:latin typeface="Aptos Narrow" panose="020B0004020202020204" pitchFamily="34" charset="0"/>
                      </a:endParaRPr>
                    </a:p>
                  </a:txBody>
                  <a:tcPr marL="11555" marR="11555" marT="11555" marB="0" anchor="ctr">
                    <a:solidFill>
                      <a:srgbClr val="3366FF"/>
                    </a:solidFill>
                  </a:tcPr>
                </a:tc>
                <a:tc>
                  <a:txBody>
                    <a:bodyPr/>
                    <a:lstStyle/>
                    <a:p>
                      <a:pPr algn="l" fontAlgn="ctr"/>
                      <a:r>
                        <a:rPr lang="en-SG" sz="1700" u="none" strike="noStrike" dirty="0">
                          <a:effectLst/>
                        </a:rPr>
                        <a:t>Pattaya Garden</a:t>
                      </a:r>
                      <a:endParaRPr lang="en-SG" sz="1700" b="1" i="0" u="none" strike="noStrike" dirty="0">
                        <a:solidFill>
                          <a:srgbClr val="000000"/>
                        </a:solidFill>
                        <a:effectLst/>
                        <a:latin typeface="Aptos Narrow" panose="020B0004020202020204" pitchFamily="34" charset="0"/>
                      </a:endParaRPr>
                    </a:p>
                  </a:txBody>
                  <a:tcPr marL="11555" marR="11555" marT="11555" marB="0" anchor="ctr"/>
                </a:tc>
                <a:extLst>
                  <a:ext uri="{0D108BD9-81ED-4DB2-BD59-A6C34878D82A}">
                    <a16:rowId xmlns:a16="http://schemas.microsoft.com/office/drawing/2014/main" val="50001664"/>
                  </a:ext>
                </a:extLst>
              </a:tr>
              <a:tr h="1592267">
                <a:tc>
                  <a:txBody>
                    <a:bodyPr/>
                    <a:lstStyle/>
                    <a:p>
                      <a:pPr algn="ctr" fontAlgn="ctr"/>
                      <a:r>
                        <a:rPr lang="en-SG" sz="1800" b="1" u="none" strike="noStrike" dirty="0">
                          <a:effectLst/>
                        </a:rPr>
                        <a:t>Menu Presentation:</a:t>
                      </a:r>
                      <a:endParaRPr lang="en-SG" sz="1800" b="1" i="0" u="none" strike="noStrike" dirty="0">
                        <a:solidFill>
                          <a:srgbClr val="000000"/>
                        </a:solidFill>
                        <a:effectLst/>
                        <a:latin typeface="Aptos Narrow" panose="020B0004020202020204" pitchFamily="34" charset="0"/>
                      </a:endParaRPr>
                    </a:p>
                  </a:txBody>
                  <a:tcPr marL="11555" marR="11555" marT="11555" marB="0" anchor="ctr">
                    <a:solidFill>
                      <a:srgbClr val="FFFFCC"/>
                    </a:solidFill>
                  </a:tcPr>
                </a:tc>
                <a:tc>
                  <a:txBody>
                    <a:bodyPr/>
                    <a:lstStyle/>
                    <a:p>
                      <a:pPr algn="l" fontAlgn="t"/>
                      <a:r>
                        <a:rPr lang="en-US" sz="1700" u="none" strike="noStrike" dirty="0">
                          <a:solidFill>
                            <a:schemeClr val="tx1">
                              <a:lumMod val="85000"/>
                              <a:lumOff val="15000"/>
                            </a:schemeClr>
                          </a:solidFill>
                          <a:effectLst/>
                        </a:rPr>
                        <a:t>They presents its menu in a simplified format, making it easy to browse through available options quickly.</a:t>
                      </a:r>
                      <a:endParaRPr lang="en-US" sz="1700" b="0" i="0" u="none" strike="noStrike" dirty="0">
                        <a:solidFill>
                          <a:schemeClr val="tx1">
                            <a:lumMod val="85000"/>
                            <a:lumOff val="15000"/>
                          </a:schemeClr>
                        </a:solidFill>
                        <a:effectLst/>
                        <a:latin typeface="Aptos Narrow" panose="020B0004020202020204" pitchFamily="34" charset="0"/>
                      </a:endParaRPr>
                    </a:p>
                  </a:txBody>
                  <a:tcPr marL="11555" marR="11555" marT="11555" marB="0">
                    <a:solidFill>
                      <a:srgbClr val="CC99FF"/>
                    </a:solidFill>
                  </a:tcPr>
                </a:tc>
                <a:tc>
                  <a:txBody>
                    <a:bodyPr/>
                    <a:lstStyle/>
                    <a:p>
                      <a:pPr algn="l" fontAlgn="t"/>
                      <a:r>
                        <a:rPr lang="en-US" sz="1700" u="none" strike="noStrike" dirty="0">
                          <a:effectLst/>
                        </a:rPr>
                        <a:t>They have a well-organized menu section with clear categories and detailed descriptions of dishes.</a:t>
                      </a:r>
                      <a:endParaRPr lang="en-US" sz="1700" b="0" i="0" u="none" strike="noStrike" dirty="0">
                        <a:solidFill>
                          <a:srgbClr val="000000"/>
                        </a:solidFill>
                        <a:effectLst/>
                        <a:latin typeface="Aptos Narrow" panose="020B0004020202020204" pitchFamily="34" charset="0"/>
                      </a:endParaRPr>
                    </a:p>
                  </a:txBody>
                  <a:tcPr marL="11555" marR="11555" marT="11555" marB="0">
                    <a:solidFill>
                      <a:srgbClr val="6699FF"/>
                    </a:solidFill>
                  </a:tcPr>
                </a:tc>
                <a:tc>
                  <a:txBody>
                    <a:bodyPr/>
                    <a:lstStyle/>
                    <a:p>
                      <a:pPr algn="l" fontAlgn="t"/>
                      <a:r>
                        <a:rPr lang="en-US" sz="1700" u="none" strike="noStrike" dirty="0">
                          <a:effectLst/>
                        </a:rPr>
                        <a:t>Showcases its menu items with images and descriptions, giving customers a visual representation of what they can expect to order.</a:t>
                      </a:r>
                      <a:endParaRPr lang="en-US" sz="1700" b="0" i="0" u="none" strike="noStrike" dirty="0">
                        <a:solidFill>
                          <a:srgbClr val="000000"/>
                        </a:solidFill>
                        <a:effectLst/>
                        <a:latin typeface="Aptos Narrow" panose="020B0004020202020204" pitchFamily="34" charset="0"/>
                      </a:endParaRPr>
                    </a:p>
                  </a:txBody>
                  <a:tcPr marL="11555" marR="11555" marT="11555" marB="0">
                    <a:solidFill>
                      <a:schemeClr val="accent1">
                        <a:lumMod val="20000"/>
                        <a:lumOff val="80000"/>
                      </a:schemeClr>
                    </a:solidFill>
                  </a:tcPr>
                </a:tc>
                <a:extLst>
                  <a:ext uri="{0D108BD9-81ED-4DB2-BD59-A6C34878D82A}">
                    <a16:rowId xmlns:a16="http://schemas.microsoft.com/office/drawing/2014/main" val="3689111150"/>
                  </a:ext>
                </a:extLst>
              </a:tr>
              <a:tr h="1592267">
                <a:tc>
                  <a:txBody>
                    <a:bodyPr/>
                    <a:lstStyle/>
                    <a:p>
                      <a:pPr algn="ctr" fontAlgn="ctr"/>
                      <a:r>
                        <a:rPr lang="en-SG" sz="1800" b="1" u="none" strike="noStrike" dirty="0">
                          <a:effectLst/>
                        </a:rPr>
                        <a:t>Online Ordering Functionality:</a:t>
                      </a:r>
                      <a:endParaRPr lang="en-SG" sz="1800" b="1" i="0" u="none" strike="noStrike" dirty="0">
                        <a:solidFill>
                          <a:srgbClr val="000000"/>
                        </a:solidFill>
                        <a:effectLst/>
                        <a:latin typeface="Aptos Narrow" panose="020B0004020202020204" pitchFamily="34" charset="0"/>
                      </a:endParaRPr>
                    </a:p>
                  </a:txBody>
                  <a:tcPr marL="11555" marR="11555" marT="11555" marB="0" anchor="ctr">
                    <a:solidFill>
                      <a:srgbClr val="FFFFCC"/>
                    </a:solidFill>
                  </a:tcPr>
                </a:tc>
                <a:tc>
                  <a:txBody>
                    <a:bodyPr/>
                    <a:lstStyle/>
                    <a:p>
                      <a:pPr algn="l" fontAlgn="b"/>
                      <a:r>
                        <a:rPr lang="en-US" sz="1700" u="none" strike="noStrike" dirty="0">
                          <a:solidFill>
                            <a:schemeClr val="tx1">
                              <a:lumMod val="85000"/>
                              <a:lumOff val="15000"/>
                            </a:schemeClr>
                          </a:solidFill>
                          <a:effectLst/>
                        </a:rPr>
                        <a:t>They provides online ordering options as well, allowing users to select their desired dishes and complete the ordering process online.</a:t>
                      </a:r>
                      <a:br>
                        <a:rPr lang="en-US" sz="1700" u="none" strike="noStrike" dirty="0">
                          <a:solidFill>
                            <a:schemeClr val="tx1">
                              <a:lumMod val="85000"/>
                              <a:lumOff val="15000"/>
                            </a:schemeClr>
                          </a:solidFill>
                          <a:effectLst/>
                        </a:rPr>
                      </a:br>
                      <a:endParaRPr lang="en-US" sz="1700" b="0" i="0" u="none" strike="noStrike" dirty="0">
                        <a:solidFill>
                          <a:schemeClr val="tx1">
                            <a:lumMod val="85000"/>
                            <a:lumOff val="15000"/>
                          </a:schemeClr>
                        </a:solidFill>
                        <a:effectLst/>
                        <a:latin typeface="Aptos Narrow" panose="020B0004020202020204" pitchFamily="34" charset="0"/>
                      </a:endParaRPr>
                    </a:p>
                  </a:txBody>
                  <a:tcPr marL="11555" marR="11555" marT="11555" marB="0" anchor="b">
                    <a:solidFill>
                      <a:srgbClr val="CC99FF"/>
                    </a:solidFill>
                  </a:tcPr>
                </a:tc>
                <a:tc>
                  <a:txBody>
                    <a:bodyPr/>
                    <a:lstStyle/>
                    <a:p>
                      <a:pPr algn="l" fontAlgn="b"/>
                      <a:r>
                        <a:rPr lang="en-US" sz="1700" u="none" strike="noStrike" dirty="0">
                          <a:effectLst/>
                        </a:rPr>
                        <a:t>The website offers online ordering functionality, making it convenient for customers to place orders directly through the site.</a:t>
                      </a:r>
                      <a:br>
                        <a:rPr lang="en-US" sz="1700" u="none" strike="noStrike" dirty="0">
                          <a:effectLst/>
                        </a:rPr>
                      </a:br>
                      <a:endParaRPr lang="en-US" sz="1700" b="0" i="0" u="none" strike="noStrike" dirty="0">
                        <a:solidFill>
                          <a:srgbClr val="000000"/>
                        </a:solidFill>
                        <a:effectLst/>
                        <a:latin typeface="Aptos Narrow" panose="020B0004020202020204" pitchFamily="34" charset="0"/>
                      </a:endParaRPr>
                    </a:p>
                  </a:txBody>
                  <a:tcPr marL="11555" marR="11555" marT="11555" marB="0" anchor="b">
                    <a:solidFill>
                      <a:srgbClr val="6699FF"/>
                    </a:solidFill>
                  </a:tcPr>
                </a:tc>
                <a:tc>
                  <a:txBody>
                    <a:bodyPr/>
                    <a:lstStyle/>
                    <a:p>
                      <a:pPr algn="l" fontAlgn="b"/>
                      <a:r>
                        <a:rPr lang="en-US" sz="1700" u="none" strike="noStrike" dirty="0">
                          <a:effectLst/>
                        </a:rPr>
                        <a:t>They does not have online ordering capability on its website, which may require customers to place orders through other means.</a:t>
                      </a:r>
                      <a:br>
                        <a:rPr lang="en-US" sz="1700" u="none" strike="noStrike" dirty="0">
                          <a:effectLst/>
                        </a:rPr>
                      </a:br>
                      <a:endParaRPr lang="en-US" sz="1700" b="0" i="0" u="none" strike="noStrike" dirty="0">
                        <a:solidFill>
                          <a:srgbClr val="000000"/>
                        </a:solidFill>
                        <a:effectLst/>
                        <a:latin typeface="Aptos Narrow" panose="020B0004020202020204" pitchFamily="34" charset="0"/>
                      </a:endParaRPr>
                    </a:p>
                  </a:txBody>
                  <a:tcPr marL="11555" marR="11555" marT="11555" marB="0" anchor="b">
                    <a:solidFill>
                      <a:schemeClr val="accent1">
                        <a:lumMod val="20000"/>
                        <a:lumOff val="80000"/>
                      </a:schemeClr>
                    </a:solidFill>
                  </a:tcPr>
                </a:tc>
                <a:extLst>
                  <a:ext uri="{0D108BD9-81ED-4DB2-BD59-A6C34878D82A}">
                    <a16:rowId xmlns:a16="http://schemas.microsoft.com/office/drawing/2014/main" val="985978035"/>
                  </a:ext>
                </a:extLst>
              </a:tr>
              <a:tr h="1592267">
                <a:tc>
                  <a:txBody>
                    <a:bodyPr/>
                    <a:lstStyle/>
                    <a:p>
                      <a:pPr algn="ctr" fontAlgn="ctr"/>
                      <a:r>
                        <a:rPr lang="en-SG" sz="1800" b="1" u="none" strike="noStrike" dirty="0">
                          <a:effectLst/>
                        </a:rPr>
                        <a:t>Promotions and Special Offers:</a:t>
                      </a:r>
                      <a:endParaRPr lang="en-SG" sz="1800" b="1" i="0" u="none" strike="noStrike" dirty="0">
                        <a:solidFill>
                          <a:srgbClr val="000000"/>
                        </a:solidFill>
                        <a:effectLst/>
                        <a:latin typeface="Aptos Narrow" panose="020B0004020202020204" pitchFamily="34" charset="0"/>
                      </a:endParaRPr>
                    </a:p>
                  </a:txBody>
                  <a:tcPr marL="11555" marR="11555" marT="11555" marB="0" anchor="ctr">
                    <a:solidFill>
                      <a:srgbClr val="FFFFCC"/>
                    </a:solidFill>
                  </a:tcPr>
                </a:tc>
                <a:tc>
                  <a:txBody>
                    <a:bodyPr/>
                    <a:lstStyle/>
                    <a:p>
                      <a:pPr algn="l" fontAlgn="b"/>
                      <a:r>
                        <a:rPr lang="en-US" sz="1700" u="none" strike="noStrike" dirty="0">
                          <a:solidFill>
                            <a:schemeClr val="tx1">
                              <a:lumMod val="85000"/>
                              <a:lumOff val="15000"/>
                            </a:schemeClr>
                          </a:solidFill>
                          <a:effectLst/>
                        </a:rPr>
                        <a:t>The websites display promotions and special offers prominently on their homepages, attracting customers with discounts and deals.</a:t>
                      </a:r>
                      <a:endParaRPr lang="en-US" sz="1700" b="0" i="0" u="none" strike="noStrike" dirty="0">
                        <a:solidFill>
                          <a:schemeClr val="tx1">
                            <a:lumMod val="85000"/>
                            <a:lumOff val="15000"/>
                          </a:schemeClr>
                        </a:solidFill>
                        <a:effectLst/>
                        <a:latin typeface="Aptos Narrow" panose="020B0004020202020204" pitchFamily="34" charset="0"/>
                      </a:endParaRPr>
                    </a:p>
                  </a:txBody>
                  <a:tcPr marL="11555" marR="11555" marT="11555" marB="0" anchor="b">
                    <a:solidFill>
                      <a:srgbClr val="CC99FF"/>
                    </a:solidFill>
                  </a:tcPr>
                </a:tc>
                <a:tc>
                  <a:txBody>
                    <a:bodyPr/>
                    <a:lstStyle/>
                    <a:p>
                      <a:pPr algn="l" fontAlgn="b"/>
                      <a:r>
                        <a:rPr lang="en-US" sz="1700" u="none" strike="noStrike" dirty="0">
                          <a:effectLst/>
                        </a:rPr>
                        <a:t>The websites display promotions and special offers prominently on their homepages, attracting customers with discounts and deals.</a:t>
                      </a:r>
                      <a:br>
                        <a:rPr lang="en-US" sz="1700" u="none" strike="noStrike" dirty="0">
                          <a:effectLst/>
                        </a:rPr>
                      </a:br>
                      <a:endParaRPr lang="en-US" sz="1700" b="0" i="0" u="none" strike="noStrike" dirty="0">
                        <a:solidFill>
                          <a:srgbClr val="000000"/>
                        </a:solidFill>
                        <a:effectLst/>
                        <a:latin typeface="Aptos Narrow" panose="020B0004020202020204" pitchFamily="34" charset="0"/>
                      </a:endParaRPr>
                    </a:p>
                  </a:txBody>
                  <a:tcPr marL="11555" marR="11555" marT="11555" marB="0" anchor="b">
                    <a:solidFill>
                      <a:srgbClr val="6699FF"/>
                    </a:solidFill>
                  </a:tcPr>
                </a:tc>
                <a:tc>
                  <a:txBody>
                    <a:bodyPr/>
                    <a:lstStyle/>
                    <a:p>
                      <a:pPr algn="l" fontAlgn="b"/>
                      <a:r>
                        <a:rPr lang="en-US" sz="1700" u="none" strike="noStrike" dirty="0">
                          <a:effectLst/>
                        </a:rPr>
                        <a:t>The website lacks a visible promotion or special offers section, potentially missing out on the opportunity to engage customers with special deals.</a:t>
                      </a:r>
                      <a:br>
                        <a:rPr lang="en-US" sz="1700" u="none" strike="noStrike" dirty="0">
                          <a:effectLst/>
                        </a:rPr>
                      </a:br>
                      <a:endParaRPr lang="en-US" sz="1700" b="0" i="0" u="none" strike="noStrike" dirty="0">
                        <a:solidFill>
                          <a:srgbClr val="000000"/>
                        </a:solidFill>
                        <a:effectLst/>
                        <a:latin typeface="Aptos Narrow" panose="020B0004020202020204" pitchFamily="34" charset="0"/>
                      </a:endParaRPr>
                    </a:p>
                  </a:txBody>
                  <a:tcPr marL="11555" marR="11555" marT="11555" marB="0" anchor="b">
                    <a:solidFill>
                      <a:schemeClr val="accent1">
                        <a:lumMod val="20000"/>
                        <a:lumOff val="80000"/>
                      </a:schemeClr>
                    </a:solidFill>
                  </a:tcPr>
                </a:tc>
                <a:extLst>
                  <a:ext uri="{0D108BD9-81ED-4DB2-BD59-A6C34878D82A}">
                    <a16:rowId xmlns:a16="http://schemas.microsoft.com/office/drawing/2014/main" val="324051420"/>
                  </a:ext>
                </a:extLst>
              </a:tr>
            </a:tbl>
          </a:graphicData>
        </a:graphic>
      </p:graphicFrame>
      <p:sp>
        <p:nvSpPr>
          <p:cNvPr id="4" name="TextBox 3">
            <a:extLst>
              <a:ext uri="{FF2B5EF4-FFF2-40B4-BE49-F238E27FC236}">
                <a16:creationId xmlns:a16="http://schemas.microsoft.com/office/drawing/2014/main" id="{E306C2CE-BE71-ABD3-36E0-02D3B81B4266}"/>
              </a:ext>
            </a:extLst>
          </p:cNvPr>
          <p:cNvSpPr txBox="1"/>
          <p:nvPr/>
        </p:nvSpPr>
        <p:spPr>
          <a:xfrm>
            <a:off x="675464" y="92790"/>
            <a:ext cx="10841071" cy="69440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b="1" kern="1200" cap="none" dirty="0">
                <a:ln w="3175" cmpd="sng">
                  <a:noFill/>
                </a:ln>
                <a:solidFill>
                  <a:srgbClr val="4619B7"/>
                </a:solidFill>
                <a:effectLst/>
                <a:latin typeface="Georgia Pro Black" panose="02040A02050405020203" pitchFamily="18" charset="0"/>
                <a:ea typeface="+mj-ea"/>
                <a:cs typeface="+mj-cs"/>
              </a:rPr>
              <a:t>MARKETING STRATEGY - OPTIMIZING WEBSITE</a:t>
            </a:r>
          </a:p>
        </p:txBody>
      </p:sp>
    </p:spTree>
    <p:extLst>
      <p:ext uri="{BB962C8B-B14F-4D97-AF65-F5344CB8AC3E}">
        <p14:creationId xmlns:p14="http://schemas.microsoft.com/office/powerpoint/2010/main" val="2558054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21E339-265A-7726-C6F8-54DCC187AFF4}"/>
              </a:ext>
            </a:extLst>
          </p:cNvPr>
          <p:cNvSpPr txBox="1"/>
          <p:nvPr/>
        </p:nvSpPr>
        <p:spPr>
          <a:xfrm>
            <a:off x="447040" y="587202"/>
            <a:ext cx="10830913" cy="105474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b="1" kern="1200" cap="none" dirty="0">
                <a:ln w="3175" cmpd="sng">
                  <a:noFill/>
                </a:ln>
                <a:solidFill>
                  <a:srgbClr val="4619B7"/>
                </a:solidFill>
                <a:effectLst/>
                <a:latin typeface="Georgia Pro Black" panose="02040A02050405020203" pitchFamily="18" charset="0"/>
                <a:ea typeface="+mj-ea"/>
                <a:cs typeface="+mj-cs"/>
              </a:rPr>
              <a:t>MARKETING STRATEGY OPTIMIZING WEBSITE</a:t>
            </a:r>
          </a:p>
          <a:p>
            <a:pPr algn="ctr">
              <a:lnSpc>
                <a:spcPct val="90000"/>
              </a:lnSpc>
              <a:spcBef>
                <a:spcPct val="0"/>
              </a:spcBef>
              <a:spcAft>
                <a:spcPts val="600"/>
              </a:spcAft>
            </a:pPr>
            <a:endParaRPr lang="en-US" sz="3000" kern="1200" cap="none" dirty="0">
              <a:ln w="3175" cmpd="sng">
                <a:noFill/>
              </a:ln>
              <a:solidFill>
                <a:schemeClr val="tx1">
                  <a:lumMod val="85000"/>
                  <a:lumOff val="15000"/>
                </a:schemeClr>
              </a:solidFill>
              <a:effectLst/>
              <a:latin typeface="+mj-lt"/>
              <a:ea typeface="+mj-ea"/>
              <a:cs typeface="+mj-cs"/>
            </a:endParaRPr>
          </a:p>
        </p:txBody>
      </p:sp>
      <p:graphicFrame>
        <p:nvGraphicFramePr>
          <p:cNvPr id="3" name="Table 2">
            <a:extLst>
              <a:ext uri="{FF2B5EF4-FFF2-40B4-BE49-F238E27FC236}">
                <a16:creationId xmlns:a16="http://schemas.microsoft.com/office/drawing/2014/main" id="{D66DEDC5-C521-17C6-65A6-819FA51C4D3E}"/>
              </a:ext>
            </a:extLst>
          </p:cNvPr>
          <p:cNvGraphicFramePr>
            <a:graphicFrameLocks noGrp="1"/>
          </p:cNvGraphicFramePr>
          <p:nvPr>
            <p:extLst>
              <p:ext uri="{D42A27DB-BD31-4B8C-83A1-F6EECF244321}">
                <p14:modId xmlns:p14="http://schemas.microsoft.com/office/powerpoint/2010/main" val="2571018282"/>
              </p:ext>
            </p:extLst>
          </p:nvPr>
        </p:nvGraphicFramePr>
        <p:xfrm>
          <a:off x="773502" y="1459013"/>
          <a:ext cx="10644996" cy="4649186"/>
        </p:xfrm>
        <a:graphic>
          <a:graphicData uri="http://schemas.openxmlformats.org/drawingml/2006/table">
            <a:tbl>
              <a:tblPr>
                <a:tableStyleId>{5C22544A-7EE6-4342-B048-85BDC9FD1C3A}</a:tableStyleId>
              </a:tblPr>
              <a:tblGrid>
                <a:gridCol w="1409467">
                  <a:extLst>
                    <a:ext uri="{9D8B030D-6E8A-4147-A177-3AD203B41FA5}">
                      <a16:colId xmlns:a16="http://schemas.microsoft.com/office/drawing/2014/main" val="2182786653"/>
                    </a:ext>
                  </a:extLst>
                </a:gridCol>
                <a:gridCol w="1423204">
                  <a:extLst>
                    <a:ext uri="{9D8B030D-6E8A-4147-A177-3AD203B41FA5}">
                      <a16:colId xmlns:a16="http://schemas.microsoft.com/office/drawing/2014/main" val="212293219"/>
                    </a:ext>
                  </a:extLst>
                </a:gridCol>
                <a:gridCol w="1562465">
                  <a:extLst>
                    <a:ext uri="{9D8B030D-6E8A-4147-A177-3AD203B41FA5}">
                      <a16:colId xmlns:a16="http://schemas.microsoft.com/office/drawing/2014/main" val="1569511685"/>
                    </a:ext>
                  </a:extLst>
                </a:gridCol>
                <a:gridCol w="1562465">
                  <a:extLst>
                    <a:ext uri="{9D8B030D-6E8A-4147-A177-3AD203B41FA5}">
                      <a16:colId xmlns:a16="http://schemas.microsoft.com/office/drawing/2014/main" val="1708951310"/>
                    </a:ext>
                  </a:extLst>
                </a:gridCol>
                <a:gridCol w="1562465">
                  <a:extLst>
                    <a:ext uri="{9D8B030D-6E8A-4147-A177-3AD203B41FA5}">
                      <a16:colId xmlns:a16="http://schemas.microsoft.com/office/drawing/2014/main" val="3822869696"/>
                    </a:ext>
                  </a:extLst>
                </a:gridCol>
                <a:gridCol w="1562465">
                  <a:extLst>
                    <a:ext uri="{9D8B030D-6E8A-4147-A177-3AD203B41FA5}">
                      <a16:colId xmlns:a16="http://schemas.microsoft.com/office/drawing/2014/main" val="921675799"/>
                    </a:ext>
                  </a:extLst>
                </a:gridCol>
                <a:gridCol w="1562465">
                  <a:extLst>
                    <a:ext uri="{9D8B030D-6E8A-4147-A177-3AD203B41FA5}">
                      <a16:colId xmlns:a16="http://schemas.microsoft.com/office/drawing/2014/main" val="2202351347"/>
                    </a:ext>
                  </a:extLst>
                </a:gridCol>
              </a:tblGrid>
              <a:tr h="638234">
                <a:tc>
                  <a:txBody>
                    <a:bodyPr/>
                    <a:lstStyle/>
                    <a:p>
                      <a:pPr marL="0" indent="0" algn="ctr" fontAlgn="ctr">
                        <a:buNone/>
                      </a:pPr>
                      <a:endPar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p>
                      <a:pPr marL="0" indent="0" algn="ctr" fontAlgn="ctr">
                        <a:buNone/>
                      </a:pPr>
                      <a:r>
                        <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rPr>
                        <a:t>Visual Appeal</a:t>
                      </a:r>
                    </a:p>
                    <a:p>
                      <a:pPr marL="0" indent="0" algn="ctr" fontAlgn="ctr">
                        <a:buNone/>
                      </a:pPr>
                      <a:r>
                        <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rPr>
                        <a:t>and Branding:</a:t>
                      </a:r>
                    </a:p>
                    <a:p>
                      <a:pPr marL="0" indent="0" algn="ctr" fontAlgn="ctr">
                        <a:buNone/>
                      </a:pPr>
                      <a:endParaRPr lang="en-SG" sz="1200" b="1" i="0"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txBody>
                  <a:tcPr marL="6083" marR="6083" marT="6083" marB="0" anchor="ctr">
                    <a:solidFill>
                      <a:srgbClr val="9966FF"/>
                    </a:solidFill>
                  </a:tcPr>
                </a:tc>
                <a:tc>
                  <a:txBody>
                    <a:bodyPr/>
                    <a:lstStyle/>
                    <a:p>
                      <a:pPr algn="ctr" fontAlgn="b"/>
                      <a:endPar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p>
                      <a:pPr algn="ctr" fontAlgn="b"/>
                      <a:r>
                        <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rPr>
                        <a:t>Menu Presentation and Descriptions:</a:t>
                      </a:r>
                    </a:p>
                    <a:p>
                      <a:pPr algn="ctr" fontAlgn="b"/>
                      <a:endParaRPr lang="en-SG" sz="1200" b="1" i="0"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txBody>
                  <a:tcPr marL="6083" marR="6083" marT="6083" marB="0" anchor="b">
                    <a:solidFill>
                      <a:srgbClr val="3366FF"/>
                    </a:solidFill>
                  </a:tcPr>
                </a:tc>
                <a:tc>
                  <a:txBody>
                    <a:bodyPr/>
                    <a:lstStyle/>
                    <a:p>
                      <a:pPr algn="ctr" fontAlgn="t"/>
                      <a:endPar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p>
                      <a:pPr algn="ctr" fontAlgn="t"/>
                      <a:r>
                        <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rPr>
                        <a:t>Mobile Responsiveness:</a:t>
                      </a:r>
                      <a:endParaRPr lang="en-SG" sz="1200" b="1" i="0"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txBody>
                  <a:tcPr marL="6083" marR="6083" marT="6083" marB="0">
                    <a:solidFill>
                      <a:srgbClr val="0099FF"/>
                    </a:solidFill>
                  </a:tcPr>
                </a:tc>
                <a:tc>
                  <a:txBody>
                    <a:bodyPr/>
                    <a:lstStyle/>
                    <a:p>
                      <a:pPr algn="ctr" fontAlgn="t"/>
                      <a:endPar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p>
                      <a:pPr algn="ctr" fontAlgn="t"/>
                      <a:r>
                        <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rPr>
                        <a:t>Online Ordering Experience:</a:t>
                      </a:r>
                      <a:endParaRPr lang="en-SG" sz="1200" b="1" i="0"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txBody>
                  <a:tcPr marL="6083" marR="6083" marT="6083" marB="0">
                    <a:solidFill>
                      <a:srgbClr val="92D050"/>
                    </a:solidFill>
                  </a:tcPr>
                </a:tc>
                <a:tc>
                  <a:txBody>
                    <a:bodyPr/>
                    <a:lstStyle/>
                    <a:p>
                      <a:pPr algn="ctr" fontAlgn="t"/>
                      <a:endPar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p>
                      <a:pPr algn="ctr" fontAlgn="t"/>
                      <a:r>
                        <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rPr>
                        <a:t>Promotions and Special Offers:</a:t>
                      </a:r>
                      <a:endParaRPr lang="en-SG" sz="1200" b="1" i="0"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txBody>
                  <a:tcPr marL="6083" marR="6083" marT="6083" marB="0">
                    <a:solidFill>
                      <a:srgbClr val="FFFF00"/>
                    </a:solidFill>
                  </a:tcPr>
                </a:tc>
                <a:tc>
                  <a:txBody>
                    <a:bodyPr/>
                    <a:lstStyle/>
                    <a:p>
                      <a:pPr algn="ctr" fontAlgn="t"/>
                      <a:endPar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p>
                      <a:pPr algn="ctr" fontAlgn="t"/>
                      <a:r>
                        <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rPr>
                        <a:t>Social Media Integration:</a:t>
                      </a:r>
                      <a:endParaRPr lang="en-SG" sz="1200" b="1" i="0"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txBody>
                  <a:tcPr marL="6083" marR="6083" marT="6083" marB="0">
                    <a:solidFill>
                      <a:srgbClr val="FFC000"/>
                    </a:solidFill>
                  </a:tcPr>
                </a:tc>
                <a:tc>
                  <a:txBody>
                    <a:bodyPr/>
                    <a:lstStyle/>
                    <a:p>
                      <a:pPr algn="ctr" fontAlgn="t"/>
                      <a:endParaRPr lang="en-SG" sz="1200" b="1" u="none" strike="noStrike" dirty="0">
                        <a:solidFill>
                          <a:schemeClr val="bg1"/>
                        </a:solidFill>
                        <a:effectLst/>
                        <a:latin typeface="Aharoni" panose="02010803020104030203" pitchFamily="2" charset="-79"/>
                        <a:ea typeface="ADLaM Display" panose="020F0502020204030204" pitchFamily="2" charset="0"/>
                        <a:cs typeface="Aharoni" panose="02010803020104030203" pitchFamily="2" charset="-79"/>
                      </a:endParaRPr>
                    </a:p>
                    <a:p>
                      <a:pPr algn="ctr" fontAlgn="t"/>
                      <a:r>
                        <a:rPr lang="en-SG" sz="1200" b="1"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rPr>
                        <a:t>Customer Feedback and Reviews:</a:t>
                      </a:r>
                      <a:endParaRPr lang="en-SG" sz="1200" b="1" i="0" u="none" strike="noStrike" dirty="0">
                        <a:solidFill>
                          <a:schemeClr val="tx1"/>
                        </a:solidFill>
                        <a:effectLst/>
                        <a:latin typeface="Aharoni" panose="02010803020104030203" pitchFamily="2" charset="-79"/>
                        <a:ea typeface="ADLaM Display" panose="020F0502020204030204" pitchFamily="2" charset="0"/>
                        <a:cs typeface="Aharoni" panose="02010803020104030203" pitchFamily="2" charset="-79"/>
                      </a:endParaRPr>
                    </a:p>
                  </a:txBody>
                  <a:tcPr marL="6083" marR="6083" marT="6083" marB="0">
                    <a:solidFill>
                      <a:srgbClr val="FF33CC"/>
                    </a:solidFill>
                  </a:tcPr>
                </a:tc>
                <a:extLst>
                  <a:ext uri="{0D108BD9-81ED-4DB2-BD59-A6C34878D82A}">
                    <a16:rowId xmlns:a16="http://schemas.microsoft.com/office/drawing/2014/main" val="3207912224"/>
                  </a:ext>
                </a:extLst>
              </a:tr>
              <a:tr h="3911583">
                <a:tc>
                  <a:txBody>
                    <a:bodyPr/>
                    <a:lstStyle/>
                    <a:p>
                      <a:pPr algn="l" fontAlgn="t"/>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Update the website design to create a more visually appealing and modern look that aligns with the brand's identity and target audience.</a:t>
                      </a:r>
                    </a:p>
                    <a:p>
                      <a:pPr algn="l" fontAlgn="t"/>
                      <a:b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b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Use high-quality images of food items and the restaurant to enhance the visual impact and entice visitors to explore the menu further.</a:t>
                      </a:r>
                      <a:endParaRPr lang="en-SG" sz="1200" b="0" i="0" u="none" strike="noStrike" dirty="0">
                        <a:solidFill>
                          <a:srgbClr val="000000"/>
                        </a:solidFill>
                        <a:effectLst/>
                        <a:latin typeface="Amasis MT Pro" panose="02040504050005020304" pitchFamily="18" charset="0"/>
                        <a:ea typeface="ADLaM Display" panose="020F0502020204030204" pitchFamily="2" charset="0"/>
                        <a:cs typeface="ADLaM Display" panose="020F0502020204030204" pitchFamily="2" charset="0"/>
                      </a:endParaRPr>
                    </a:p>
                  </a:txBody>
                  <a:tcPr marL="6083" marR="6083" marT="6083" marB="0">
                    <a:solidFill>
                      <a:srgbClr val="CC99FF"/>
                    </a:solidFill>
                  </a:tcPr>
                </a:tc>
                <a:tc>
                  <a:txBody>
                    <a:bodyPr/>
                    <a:lstStyle/>
                    <a:p>
                      <a:pPr algn="l" fontAlgn="t"/>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Revamp the menu layout to make it more visually engaging and user-friendly, with clear categories and appetizing images of dishes.</a:t>
                      </a:r>
                    </a:p>
                    <a:p>
                      <a:pPr algn="l" fontAlgn="t"/>
                      <a:b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b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Improve the descriptions of menu items to provide more detailed information about ingredients, </a:t>
                      </a:r>
                      <a:r>
                        <a:rPr lang="en-SG" sz="1200" u="none" strike="noStrike" dirty="0" err="1">
                          <a:effectLst/>
                          <a:latin typeface="Amasis MT Pro" panose="02040504050005020304" pitchFamily="18" charset="0"/>
                          <a:ea typeface="ADLaM Display" panose="020F0502020204030204" pitchFamily="2" charset="0"/>
                          <a:cs typeface="ADLaM Display" panose="020F0502020204030204" pitchFamily="2" charset="0"/>
                        </a:rPr>
                        <a:t>flavors</a:t>
                      </a: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and preparation methods to help customers make informed choices.</a:t>
                      </a:r>
                      <a:endParaRPr lang="en-SG" sz="1200" b="0" i="0" u="none" strike="noStrike" dirty="0">
                        <a:solidFill>
                          <a:srgbClr val="000000"/>
                        </a:solidFill>
                        <a:effectLst/>
                        <a:latin typeface="Amasis MT Pro" panose="02040504050005020304" pitchFamily="18" charset="0"/>
                        <a:ea typeface="ADLaM Display" panose="020F0502020204030204" pitchFamily="2" charset="0"/>
                        <a:cs typeface="ADLaM Display" panose="020F0502020204030204" pitchFamily="2" charset="0"/>
                      </a:endParaRPr>
                    </a:p>
                  </a:txBody>
                  <a:tcPr marL="6083" marR="6083" marT="6083" marB="0">
                    <a:solidFill>
                      <a:srgbClr val="6699FF"/>
                    </a:solidFill>
                  </a:tcPr>
                </a:tc>
                <a:tc>
                  <a:txBody>
                    <a:bodyPr/>
                    <a:lstStyle/>
                    <a:p>
                      <a:pPr algn="l" fontAlgn="t"/>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Ensure that the website is optimized for mobile devices to provide a seamless and user-friendly experience for customers browsing on smartphones and tablets.</a:t>
                      </a:r>
                    </a:p>
                    <a:p>
                      <a:pPr algn="l" fontAlgn="t"/>
                      <a:b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b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Test the website's responsiveness on different screen sizes and devices to ensure consistent performance across various platforms.</a:t>
                      </a:r>
                      <a:endParaRPr lang="en-SG" sz="1200" b="0" i="0" u="none" strike="noStrike" dirty="0">
                        <a:solidFill>
                          <a:srgbClr val="000000"/>
                        </a:solidFill>
                        <a:effectLst/>
                        <a:latin typeface="Amasis MT Pro" panose="02040504050005020304" pitchFamily="18" charset="0"/>
                        <a:ea typeface="ADLaM Display" panose="020F0502020204030204" pitchFamily="2" charset="0"/>
                        <a:cs typeface="ADLaM Display" panose="020F0502020204030204" pitchFamily="2" charset="0"/>
                      </a:endParaRPr>
                    </a:p>
                  </a:txBody>
                  <a:tcPr marL="6083" marR="6083" marT="6083" marB="0">
                    <a:solidFill>
                      <a:srgbClr val="5DD5FF"/>
                    </a:solidFill>
                  </a:tcPr>
                </a:tc>
                <a:tc>
                  <a:txBody>
                    <a:bodyPr/>
                    <a:lstStyle/>
                    <a:p>
                      <a:pPr algn="l" fontAlgn="t"/>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Streamline the online ordering process to make it intuitive and efficient for customers to select dishes, customize their orders, and complete transactions seamlessly.</a:t>
                      </a:r>
                    </a:p>
                    <a:p>
                      <a:pPr algn="l" fontAlgn="t"/>
                      <a:b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b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Implement features like order tracking, secure payment options, and account creation to enhance the overall online ordering experience.</a:t>
                      </a:r>
                      <a:endParaRPr lang="en-SG" sz="1200" b="0" i="0" u="none" strike="noStrike" dirty="0">
                        <a:solidFill>
                          <a:srgbClr val="000000"/>
                        </a:solidFill>
                        <a:effectLst/>
                        <a:latin typeface="Amasis MT Pro" panose="02040504050005020304" pitchFamily="18" charset="0"/>
                        <a:ea typeface="ADLaM Display" panose="020F0502020204030204" pitchFamily="2" charset="0"/>
                        <a:cs typeface="ADLaM Display" panose="020F0502020204030204" pitchFamily="2" charset="0"/>
                      </a:endParaRPr>
                    </a:p>
                  </a:txBody>
                  <a:tcPr marL="6083" marR="6083" marT="6083" marB="0">
                    <a:solidFill>
                      <a:schemeClr val="accent1">
                        <a:lumMod val="40000"/>
                        <a:lumOff val="60000"/>
                      </a:schemeClr>
                    </a:solidFill>
                  </a:tcPr>
                </a:tc>
                <a:tc>
                  <a:txBody>
                    <a:bodyPr/>
                    <a:lstStyle/>
                    <a:p>
                      <a:pPr algn="l" fontAlgn="t"/>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Highlight promotions, daily specials, and discounts prominently on the homepage to attract customers' attention and encourage them to explore the menu further.</a:t>
                      </a:r>
                    </a:p>
                    <a:p>
                      <a:pPr algn="l" fontAlgn="t"/>
                      <a:b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b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Create a dedicated section for promotions, events, and seasonal offerings to engage customers and drive repeat visits.</a:t>
                      </a:r>
                      <a:endParaRPr lang="en-SG" sz="1200" b="0" i="0" u="none" strike="noStrike" dirty="0">
                        <a:solidFill>
                          <a:srgbClr val="000000"/>
                        </a:solidFill>
                        <a:effectLst/>
                        <a:latin typeface="Amasis MT Pro" panose="02040504050005020304" pitchFamily="18" charset="0"/>
                        <a:ea typeface="ADLaM Display" panose="020F0502020204030204" pitchFamily="2" charset="0"/>
                        <a:cs typeface="ADLaM Display" panose="020F0502020204030204" pitchFamily="2" charset="0"/>
                      </a:endParaRPr>
                    </a:p>
                  </a:txBody>
                  <a:tcPr marL="6083" marR="6083" marT="6083" marB="0">
                    <a:solidFill>
                      <a:srgbClr val="FFFFCC"/>
                    </a:solidFill>
                  </a:tcPr>
                </a:tc>
                <a:tc>
                  <a:txBody>
                    <a:bodyPr/>
                    <a:lstStyle/>
                    <a:p>
                      <a:pPr algn="l" fontAlgn="t"/>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Integrate social media platforms with the website to facilitate social sharing, customer engagement, and feedback collection.</a:t>
                      </a:r>
                    </a:p>
                    <a:p>
                      <a:pPr algn="l" fontAlgn="t"/>
                      <a:b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b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Display social media feeds, reviews, and testimonials on the website to build trust and credibility among visitors.</a:t>
                      </a:r>
                      <a:endParaRPr lang="en-SG" sz="1200" b="0" i="0" u="none" strike="noStrike" dirty="0">
                        <a:solidFill>
                          <a:srgbClr val="000000"/>
                        </a:solidFill>
                        <a:effectLst/>
                        <a:latin typeface="Amasis MT Pro" panose="02040504050005020304" pitchFamily="18" charset="0"/>
                        <a:ea typeface="ADLaM Display" panose="020F0502020204030204" pitchFamily="2" charset="0"/>
                        <a:cs typeface="ADLaM Display" panose="020F0502020204030204" pitchFamily="2" charset="0"/>
                      </a:endParaRPr>
                    </a:p>
                  </a:txBody>
                  <a:tcPr marL="6083" marR="6083" marT="6083" marB="0">
                    <a:solidFill>
                      <a:srgbClr val="FFCC66"/>
                    </a:solidFill>
                  </a:tcPr>
                </a:tc>
                <a:tc>
                  <a:txBody>
                    <a:bodyPr/>
                    <a:lstStyle/>
                    <a:p>
                      <a:pPr algn="l" fontAlgn="t"/>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Include a section for customer reviews and testimonials to showcase positive feedback from satisfied customers and build credibility for the restaurant.</a:t>
                      </a:r>
                    </a:p>
                    <a:p>
                      <a:pPr algn="l" fontAlgn="t"/>
                      <a:b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b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 Encourage customers to leave reviews and ratings after ordering to gather valuable feedback and insights for continuous improvement.</a:t>
                      </a:r>
                      <a:endParaRPr lang="en-SG" sz="1200" b="0" i="0" u="none" strike="noStrike" dirty="0">
                        <a:solidFill>
                          <a:srgbClr val="000000"/>
                        </a:solidFill>
                        <a:effectLst/>
                        <a:latin typeface="Amasis MT Pro" panose="02040504050005020304" pitchFamily="18" charset="0"/>
                        <a:ea typeface="ADLaM Display" panose="020F0502020204030204" pitchFamily="2" charset="0"/>
                        <a:cs typeface="ADLaM Display" panose="020F0502020204030204" pitchFamily="2" charset="0"/>
                      </a:endParaRPr>
                    </a:p>
                  </a:txBody>
                  <a:tcPr marL="6083" marR="6083" marT="6083" marB="0">
                    <a:solidFill>
                      <a:srgbClr val="FF99FF"/>
                    </a:solidFill>
                  </a:tcPr>
                </a:tc>
                <a:extLst>
                  <a:ext uri="{0D108BD9-81ED-4DB2-BD59-A6C34878D82A}">
                    <a16:rowId xmlns:a16="http://schemas.microsoft.com/office/drawing/2014/main" val="2255075760"/>
                  </a:ext>
                </a:extLst>
              </a:tr>
            </a:tbl>
          </a:graphicData>
        </a:graphic>
      </p:graphicFrame>
    </p:spTree>
    <p:extLst>
      <p:ext uri="{BB962C8B-B14F-4D97-AF65-F5344CB8AC3E}">
        <p14:creationId xmlns:p14="http://schemas.microsoft.com/office/powerpoint/2010/main" val="273479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68D3EAE6-5AC4-4EF7-BA5E-FF047F0576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7" name="Picture 36">
              <a:extLst>
                <a:ext uri="{FF2B5EF4-FFF2-40B4-BE49-F238E27FC236}">
                  <a16:creationId xmlns:a16="http://schemas.microsoft.com/office/drawing/2014/main" id="{25223CC4-CEF2-43BE-A268-7574A7F572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37">
              <a:extLst>
                <a:ext uri="{FF2B5EF4-FFF2-40B4-BE49-F238E27FC236}">
                  <a16:creationId xmlns:a16="http://schemas.microsoft.com/office/drawing/2014/main" id="{0AD518D9-DA34-42A4-AE7C-2449A29A2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39" name="Picture 38">
              <a:extLst>
                <a:ext uri="{FF2B5EF4-FFF2-40B4-BE49-F238E27FC236}">
                  <a16:creationId xmlns:a16="http://schemas.microsoft.com/office/drawing/2014/main" id="{F57E9183-A8C2-4E29-854A-122252F8C7B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40" name="Picture 39">
              <a:extLst>
                <a:ext uri="{FF2B5EF4-FFF2-40B4-BE49-F238E27FC236}">
                  <a16:creationId xmlns:a16="http://schemas.microsoft.com/office/drawing/2014/main" id="{427F9D8B-907D-42F0-8748-A986C12C509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2" name="Straight Connector 41">
            <a:extLst>
              <a:ext uri="{FF2B5EF4-FFF2-40B4-BE49-F238E27FC236}">
                <a16:creationId xmlns:a16="http://schemas.microsoft.com/office/drawing/2014/main" id="{2127D324-ED99-4DAD-96B2-75E77B6EE6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44" name="Rectangle 43">
            <a:extLst>
              <a:ext uri="{FF2B5EF4-FFF2-40B4-BE49-F238E27FC236}">
                <a16:creationId xmlns:a16="http://schemas.microsoft.com/office/drawing/2014/main" id="{C458EB8A-C7C5-4211-9687-A5EE0C6DD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65D94D4E-6D90-4017-88B5-20FB90038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7" name="Picture 46">
              <a:extLst>
                <a:ext uri="{FF2B5EF4-FFF2-40B4-BE49-F238E27FC236}">
                  <a16:creationId xmlns:a16="http://schemas.microsoft.com/office/drawing/2014/main" id="{55383EC4-D6DD-4C5A-913E-9FBB97309C9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8" name="Rectangle 47">
              <a:extLst>
                <a:ext uri="{FF2B5EF4-FFF2-40B4-BE49-F238E27FC236}">
                  <a16:creationId xmlns:a16="http://schemas.microsoft.com/office/drawing/2014/main" id="{C9779F7A-4308-4A06-9EE1-97A00303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49" name="Picture 48">
              <a:extLst>
                <a:ext uri="{FF2B5EF4-FFF2-40B4-BE49-F238E27FC236}">
                  <a16:creationId xmlns:a16="http://schemas.microsoft.com/office/drawing/2014/main" id="{A0F2FC2F-2244-4240-94B0-9D51B33BA54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50" name="Picture 49">
              <a:extLst>
                <a:ext uri="{FF2B5EF4-FFF2-40B4-BE49-F238E27FC236}">
                  <a16:creationId xmlns:a16="http://schemas.microsoft.com/office/drawing/2014/main" id="{03307054-69F1-41D9-993D-AE5A21F869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extBox 3">
            <a:extLst>
              <a:ext uri="{FF2B5EF4-FFF2-40B4-BE49-F238E27FC236}">
                <a16:creationId xmlns:a16="http://schemas.microsoft.com/office/drawing/2014/main" id="{D2F6096A-7BB0-6A5A-4BA6-8C1F659EFAC8}"/>
              </a:ext>
            </a:extLst>
          </p:cNvPr>
          <p:cNvSpPr txBox="1"/>
          <p:nvPr/>
        </p:nvSpPr>
        <p:spPr>
          <a:xfrm>
            <a:off x="794531" y="4803126"/>
            <a:ext cx="10658191" cy="1054745"/>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3000" b="1" kern="1200" cap="none" dirty="0">
                <a:ln w="3175" cmpd="sng">
                  <a:noFill/>
                </a:ln>
                <a:solidFill>
                  <a:srgbClr val="4619B7"/>
                </a:solidFill>
                <a:effectLst/>
                <a:latin typeface="Georgia Pro Black" panose="02040A02050405020203" pitchFamily="18" charset="0"/>
                <a:ea typeface="+mj-ea"/>
                <a:cs typeface="+mj-cs"/>
              </a:rPr>
              <a:t>MARKETING STRATEGY </a:t>
            </a:r>
          </a:p>
          <a:p>
            <a:pPr algn="ctr">
              <a:lnSpc>
                <a:spcPct val="90000"/>
              </a:lnSpc>
              <a:spcBef>
                <a:spcPct val="0"/>
              </a:spcBef>
              <a:spcAft>
                <a:spcPts val="600"/>
              </a:spcAft>
            </a:pPr>
            <a:r>
              <a:rPr lang="en-US" sz="3000" b="1" kern="1200" cap="none" dirty="0">
                <a:ln w="3175" cmpd="sng">
                  <a:noFill/>
                </a:ln>
                <a:solidFill>
                  <a:srgbClr val="4619B7"/>
                </a:solidFill>
                <a:effectLst/>
                <a:latin typeface="Georgia Pro Black" panose="02040A02050405020203" pitchFamily="18" charset="0"/>
                <a:ea typeface="+mj-ea"/>
                <a:cs typeface="+mj-cs"/>
              </a:rPr>
              <a:t> OPTIMIZING WEBSITE</a:t>
            </a:r>
          </a:p>
          <a:p>
            <a:pPr algn="ctr">
              <a:lnSpc>
                <a:spcPct val="90000"/>
              </a:lnSpc>
              <a:spcBef>
                <a:spcPct val="0"/>
              </a:spcBef>
              <a:spcAft>
                <a:spcPts val="600"/>
              </a:spcAft>
            </a:pPr>
            <a:endParaRPr lang="en-US" sz="3000" kern="1200" cap="none" dirty="0">
              <a:ln w="3175" cmpd="sng">
                <a:noFill/>
              </a:ln>
              <a:solidFill>
                <a:schemeClr val="tx1">
                  <a:lumMod val="85000"/>
                  <a:lumOff val="15000"/>
                </a:schemeClr>
              </a:solidFill>
              <a:effectLst/>
              <a:latin typeface="+mj-lt"/>
              <a:ea typeface="+mj-ea"/>
              <a:cs typeface="+mj-cs"/>
            </a:endParaRPr>
          </a:p>
        </p:txBody>
      </p:sp>
      <p:sp>
        <p:nvSpPr>
          <p:cNvPr id="52" name="Rectangle 51">
            <a:extLst>
              <a:ext uri="{FF2B5EF4-FFF2-40B4-BE49-F238E27FC236}">
                <a16:creationId xmlns:a16="http://schemas.microsoft.com/office/drawing/2014/main" id="{B6E7B777-18B2-4C35-B506-702DC68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23FD6F8B-E078-5E4E-59A9-AB0E3CCE35F7}"/>
              </a:ext>
            </a:extLst>
          </p:cNvPr>
          <p:cNvPicPr>
            <a:picLocks noChangeAspect="1"/>
          </p:cNvPicPr>
          <p:nvPr/>
        </p:nvPicPr>
        <p:blipFill>
          <a:blip r:embed="rId7"/>
          <a:srcRect l="2351" r="4380" b="-2"/>
          <a:stretch/>
        </p:blipFill>
        <p:spPr>
          <a:xfrm>
            <a:off x="1776502" y="1257341"/>
            <a:ext cx="4243375" cy="2798064"/>
          </a:xfrm>
          <a:prstGeom prst="rect">
            <a:avLst/>
          </a:prstGeom>
        </p:spPr>
      </p:pic>
      <p:pic>
        <p:nvPicPr>
          <p:cNvPr id="8" name="Picture 7" descr="A screenshot of a food menu&#10;&#10;Description automatically generated">
            <a:extLst>
              <a:ext uri="{FF2B5EF4-FFF2-40B4-BE49-F238E27FC236}">
                <a16:creationId xmlns:a16="http://schemas.microsoft.com/office/drawing/2014/main" id="{BFA9ACD1-A134-1571-952F-D84384D963B6}"/>
              </a:ext>
            </a:extLst>
          </p:cNvPr>
          <p:cNvPicPr>
            <a:picLocks noChangeAspect="1"/>
          </p:cNvPicPr>
          <p:nvPr/>
        </p:nvPicPr>
        <p:blipFill>
          <a:blip r:embed="rId8"/>
          <a:srcRect l="16143" r="1" b="1"/>
          <a:stretch/>
        </p:blipFill>
        <p:spPr>
          <a:xfrm>
            <a:off x="6180744" y="1257341"/>
            <a:ext cx="4227694" cy="2798064"/>
          </a:xfrm>
          <a:prstGeom prst="rect">
            <a:avLst/>
          </a:prstGeom>
        </p:spPr>
      </p:pic>
      <p:cxnSp>
        <p:nvCxnSpPr>
          <p:cNvPr id="54" name="Straight Connector 53">
            <a:extLst>
              <a:ext uri="{FF2B5EF4-FFF2-40B4-BE49-F238E27FC236}">
                <a16:creationId xmlns:a16="http://schemas.microsoft.com/office/drawing/2014/main" id="{ADF7A100-AC98-48E5-8ADC-222C893FB2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EFCC4D9D-1E54-0CCC-AEAB-44A6F1BA7D5D}"/>
              </a:ext>
            </a:extLst>
          </p:cNvPr>
          <p:cNvCxnSpPr>
            <a:cxnSpLocks/>
          </p:cNvCxnSpPr>
          <p:nvPr/>
        </p:nvCxnSpPr>
        <p:spPr>
          <a:xfrm>
            <a:off x="9872134" y="4055405"/>
            <a:ext cx="433454" cy="420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6B97810-3E89-9F26-03B6-B7B1816DA273}"/>
              </a:ext>
            </a:extLst>
          </p:cNvPr>
          <p:cNvSpPr txBox="1"/>
          <p:nvPr/>
        </p:nvSpPr>
        <p:spPr>
          <a:xfrm>
            <a:off x="1052423" y="4606506"/>
            <a:ext cx="1474699" cy="338554"/>
          </a:xfrm>
          <a:prstGeom prst="rect">
            <a:avLst/>
          </a:prstGeom>
          <a:noFill/>
        </p:spPr>
        <p:txBody>
          <a:bodyPr wrap="none" rtlCol="0">
            <a:spAutoFit/>
          </a:bodyPr>
          <a:lstStyle/>
          <a:p>
            <a:r>
              <a:rPr lang="en-SG" sz="1600" b="1" dirty="0">
                <a:solidFill>
                  <a:srgbClr val="FF0000"/>
                </a:solidFill>
                <a:latin typeface="Google Sans"/>
              </a:rPr>
              <a:t>Missing photos</a:t>
            </a:r>
          </a:p>
        </p:txBody>
      </p:sp>
      <p:cxnSp>
        <p:nvCxnSpPr>
          <p:cNvPr id="7" name="Straight Arrow Connector 6">
            <a:extLst>
              <a:ext uri="{FF2B5EF4-FFF2-40B4-BE49-F238E27FC236}">
                <a16:creationId xmlns:a16="http://schemas.microsoft.com/office/drawing/2014/main" id="{9B4ADC8E-47FE-0E35-6732-C95A3D80F21E}"/>
              </a:ext>
            </a:extLst>
          </p:cNvPr>
          <p:cNvCxnSpPr/>
          <p:nvPr/>
        </p:nvCxnSpPr>
        <p:spPr>
          <a:xfrm flipH="1">
            <a:off x="2386642" y="3999781"/>
            <a:ext cx="655607" cy="759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330FEA-C36E-5E46-B323-7620CFE6AA4A}"/>
              </a:ext>
            </a:extLst>
          </p:cNvPr>
          <p:cNvSpPr txBox="1"/>
          <p:nvPr/>
        </p:nvSpPr>
        <p:spPr>
          <a:xfrm>
            <a:off x="9536812" y="4515694"/>
            <a:ext cx="1917513" cy="338554"/>
          </a:xfrm>
          <a:prstGeom prst="rect">
            <a:avLst/>
          </a:prstGeom>
          <a:noFill/>
        </p:spPr>
        <p:txBody>
          <a:bodyPr wrap="none" rtlCol="0">
            <a:spAutoFit/>
          </a:bodyPr>
          <a:lstStyle/>
          <a:p>
            <a:r>
              <a:rPr lang="en-SG" sz="1600" b="1" dirty="0">
                <a:solidFill>
                  <a:srgbClr val="FF0000"/>
                </a:solidFill>
                <a:latin typeface="Google Sans"/>
              </a:rPr>
              <a:t>Not visual appealing</a:t>
            </a:r>
          </a:p>
        </p:txBody>
      </p:sp>
    </p:spTree>
    <p:extLst>
      <p:ext uri="{BB962C8B-B14F-4D97-AF65-F5344CB8AC3E}">
        <p14:creationId xmlns:p14="http://schemas.microsoft.com/office/powerpoint/2010/main" val="1720734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307AB3-23EA-90AE-4953-5DAF2DF87336}"/>
              </a:ext>
            </a:extLst>
          </p:cNvPr>
          <p:cNvSpPr txBox="1"/>
          <p:nvPr/>
        </p:nvSpPr>
        <p:spPr>
          <a:xfrm>
            <a:off x="675464" y="515485"/>
            <a:ext cx="10841071" cy="69440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b="1" kern="1200" cap="none" dirty="0">
                <a:ln w="3175" cmpd="sng">
                  <a:noFill/>
                </a:ln>
                <a:solidFill>
                  <a:srgbClr val="4619B7"/>
                </a:solidFill>
                <a:effectLst/>
                <a:latin typeface="Georgia Pro Black" panose="02040A02050405020203" pitchFamily="18" charset="0"/>
                <a:ea typeface="+mj-ea"/>
                <a:cs typeface="+mj-cs"/>
              </a:rPr>
              <a:t>MARKETING STRATEGY - WEBSITE</a:t>
            </a:r>
          </a:p>
        </p:txBody>
      </p:sp>
      <p:graphicFrame>
        <p:nvGraphicFramePr>
          <p:cNvPr id="4" name="Table 3">
            <a:extLst>
              <a:ext uri="{FF2B5EF4-FFF2-40B4-BE49-F238E27FC236}">
                <a16:creationId xmlns:a16="http://schemas.microsoft.com/office/drawing/2014/main" id="{B29A0892-5791-247D-1F8B-A3893EAC695D}"/>
              </a:ext>
            </a:extLst>
          </p:cNvPr>
          <p:cNvGraphicFramePr>
            <a:graphicFrameLocks noGrp="1"/>
          </p:cNvGraphicFramePr>
          <p:nvPr>
            <p:extLst>
              <p:ext uri="{D42A27DB-BD31-4B8C-83A1-F6EECF244321}">
                <p14:modId xmlns:p14="http://schemas.microsoft.com/office/powerpoint/2010/main" val="2782499086"/>
              </p:ext>
            </p:extLst>
          </p:nvPr>
        </p:nvGraphicFramePr>
        <p:xfrm>
          <a:off x="764875" y="1406106"/>
          <a:ext cx="10662248" cy="4718646"/>
        </p:xfrm>
        <a:graphic>
          <a:graphicData uri="http://schemas.openxmlformats.org/drawingml/2006/table">
            <a:tbl>
              <a:tblPr firstRow="1" bandRow="1">
                <a:tableStyleId>{5C22544A-7EE6-4342-B048-85BDC9FD1C3A}</a:tableStyleId>
              </a:tblPr>
              <a:tblGrid>
                <a:gridCol w="3608717">
                  <a:extLst>
                    <a:ext uri="{9D8B030D-6E8A-4147-A177-3AD203B41FA5}">
                      <a16:colId xmlns:a16="http://schemas.microsoft.com/office/drawing/2014/main" val="1640607987"/>
                    </a:ext>
                  </a:extLst>
                </a:gridCol>
                <a:gridCol w="7053531">
                  <a:extLst>
                    <a:ext uri="{9D8B030D-6E8A-4147-A177-3AD203B41FA5}">
                      <a16:colId xmlns:a16="http://schemas.microsoft.com/office/drawing/2014/main" val="2974895680"/>
                    </a:ext>
                  </a:extLst>
                </a:gridCol>
              </a:tblGrid>
              <a:tr h="943729">
                <a:tc>
                  <a:txBody>
                    <a:bodyPr/>
                    <a:lstStyle/>
                    <a:p>
                      <a:r>
                        <a:rPr lang="en-SG" sz="1800" b="1" i="0" kern="1200" dirty="0">
                          <a:solidFill>
                            <a:schemeClr val="tx1"/>
                          </a:solidFill>
                          <a:effectLst/>
                          <a:latin typeface="+mn-lt"/>
                          <a:ea typeface="+mn-ea"/>
                          <a:cs typeface="+mn-cs"/>
                        </a:rPr>
                        <a:t>SEO Optimization</a:t>
                      </a:r>
                      <a:endParaRPr lang="en-SG" dirty="0">
                        <a:solidFill>
                          <a:schemeClr val="tx1"/>
                        </a:solidFill>
                      </a:endParaRPr>
                    </a:p>
                  </a:txBody>
                  <a:tcPr>
                    <a:solidFill>
                      <a:srgbClr val="9999FF"/>
                    </a:solidFill>
                  </a:tcPr>
                </a:tc>
                <a:tc>
                  <a:txBody>
                    <a:bodyPr/>
                    <a:lstStyle/>
                    <a:p>
                      <a:r>
                        <a:rPr lang="en-US" sz="1400" b="0" i="0" kern="1200" dirty="0">
                          <a:solidFill>
                            <a:schemeClr val="tx1"/>
                          </a:solidFill>
                          <a:effectLst/>
                          <a:latin typeface="Daytona" panose="020B0604030500040204" pitchFamily="34" charset="0"/>
                          <a:ea typeface="+mn-ea"/>
                          <a:cs typeface="+mn-cs"/>
                        </a:rPr>
                        <a:t>Optimize your website for search engines using keywords related to Thai cuisine and restaurants in Singapore. This will help attract organic traffic.</a:t>
                      </a:r>
                      <a:endParaRPr lang="en-SG" sz="1400" dirty="0">
                        <a:solidFill>
                          <a:schemeClr val="tx1"/>
                        </a:solidFill>
                        <a:latin typeface="Daytona" panose="020B0604030500040204" pitchFamily="34" charset="0"/>
                      </a:endParaRPr>
                    </a:p>
                  </a:txBody>
                  <a:tcPr>
                    <a:solidFill>
                      <a:srgbClr val="9999FF"/>
                    </a:solidFill>
                  </a:tcPr>
                </a:tc>
                <a:extLst>
                  <a:ext uri="{0D108BD9-81ED-4DB2-BD59-A6C34878D82A}">
                    <a16:rowId xmlns:a16="http://schemas.microsoft.com/office/drawing/2014/main" val="2865801231"/>
                  </a:ext>
                </a:extLst>
              </a:tr>
              <a:tr h="943729">
                <a:tc>
                  <a:txBody>
                    <a:bodyPr/>
                    <a:lstStyle/>
                    <a:p>
                      <a:r>
                        <a:rPr lang="en-SG" sz="1800" b="1" i="0" kern="1200" dirty="0">
                          <a:solidFill>
                            <a:schemeClr val="dk1"/>
                          </a:solidFill>
                          <a:effectLst/>
                          <a:latin typeface="+mn-lt"/>
                          <a:ea typeface="+mn-ea"/>
                          <a:cs typeface="+mn-cs"/>
                        </a:rPr>
                        <a:t>User-Friendly Design</a:t>
                      </a:r>
                      <a:endParaRPr lang="en-SG" dirty="0"/>
                    </a:p>
                  </a:txBody>
                  <a:tcPr>
                    <a:solidFill>
                      <a:srgbClr val="CCCCFF"/>
                    </a:solidFill>
                  </a:tcPr>
                </a:tc>
                <a:tc>
                  <a:txBody>
                    <a:bodyPr/>
                    <a:lstStyle/>
                    <a:p>
                      <a:r>
                        <a:rPr lang="en-US" sz="1400" b="0" i="0" kern="1200" dirty="0">
                          <a:solidFill>
                            <a:schemeClr val="dk1"/>
                          </a:solidFill>
                          <a:effectLst/>
                          <a:latin typeface="Daytona" panose="020B0604030500040204" pitchFamily="34" charset="0"/>
                          <a:ea typeface="+mn-ea"/>
                          <a:cs typeface="+mn-cs"/>
                        </a:rPr>
                        <a:t>Ensure that the website is mobile-friendly and easy to navigate. Include a clear menu, contact information, and an online reservation system.</a:t>
                      </a:r>
                      <a:endParaRPr lang="en-SG" sz="1400" dirty="0">
                        <a:latin typeface="Daytona" panose="020B0604030500040204" pitchFamily="34" charset="0"/>
                      </a:endParaRPr>
                    </a:p>
                  </a:txBody>
                  <a:tcPr>
                    <a:solidFill>
                      <a:srgbClr val="CCCCFF"/>
                    </a:solidFill>
                  </a:tcPr>
                </a:tc>
                <a:extLst>
                  <a:ext uri="{0D108BD9-81ED-4DB2-BD59-A6C34878D82A}">
                    <a16:rowId xmlns:a16="http://schemas.microsoft.com/office/drawing/2014/main" val="1298953635"/>
                  </a:ext>
                </a:extLst>
              </a:tr>
              <a:tr h="943729">
                <a:tc>
                  <a:txBody>
                    <a:bodyPr/>
                    <a:lstStyle/>
                    <a:p>
                      <a:r>
                        <a:rPr lang="en-SG" sz="1800" b="1" i="0" kern="1200" dirty="0">
                          <a:solidFill>
                            <a:schemeClr val="dk1"/>
                          </a:solidFill>
                          <a:effectLst/>
                          <a:latin typeface="+mn-lt"/>
                          <a:ea typeface="+mn-ea"/>
                          <a:cs typeface="+mn-cs"/>
                        </a:rPr>
                        <a:t>Online Ordering System</a:t>
                      </a:r>
                      <a:endParaRPr lang="en-SG" dirty="0"/>
                    </a:p>
                  </a:txBody>
                  <a:tcPr>
                    <a:solidFill>
                      <a:srgbClr val="9999FF"/>
                    </a:solidFill>
                  </a:tcPr>
                </a:tc>
                <a:tc>
                  <a:txBody>
                    <a:bodyPr/>
                    <a:lstStyle/>
                    <a:p>
                      <a:r>
                        <a:rPr lang="en-US" sz="1400" b="0" i="0" kern="1200" dirty="0">
                          <a:solidFill>
                            <a:schemeClr val="dk1"/>
                          </a:solidFill>
                          <a:effectLst/>
                          <a:latin typeface="Daytona" panose="020B0604030500040204" pitchFamily="34" charset="0"/>
                          <a:ea typeface="+mn-ea"/>
                          <a:cs typeface="+mn-cs"/>
                        </a:rPr>
                        <a:t>Implement an easy-to-use online ordering system for takeout or delivery, optimizing customer experience and convenience.</a:t>
                      </a:r>
                      <a:endParaRPr lang="en-SG" sz="1400" dirty="0">
                        <a:latin typeface="Daytona" panose="020B0604030500040204" pitchFamily="34" charset="0"/>
                      </a:endParaRPr>
                    </a:p>
                  </a:txBody>
                  <a:tcPr>
                    <a:solidFill>
                      <a:srgbClr val="9999FF"/>
                    </a:solidFill>
                  </a:tcPr>
                </a:tc>
                <a:extLst>
                  <a:ext uri="{0D108BD9-81ED-4DB2-BD59-A6C34878D82A}">
                    <a16:rowId xmlns:a16="http://schemas.microsoft.com/office/drawing/2014/main" val="1883623539"/>
                  </a:ext>
                </a:extLst>
              </a:tr>
              <a:tr h="1226848">
                <a:tc>
                  <a:txBody>
                    <a:bodyPr/>
                    <a:lstStyle/>
                    <a:p>
                      <a:r>
                        <a:rPr lang="en-SG" sz="1800" b="1" i="0" kern="1200" dirty="0">
                          <a:solidFill>
                            <a:schemeClr val="dk1"/>
                          </a:solidFill>
                          <a:effectLst/>
                          <a:latin typeface="+mn-lt"/>
                          <a:ea typeface="+mn-ea"/>
                          <a:cs typeface="+mn-cs"/>
                        </a:rPr>
                        <a:t>Blog &amp; Recipes</a:t>
                      </a:r>
                      <a:endParaRPr lang="en-SG" dirty="0"/>
                    </a:p>
                  </a:txBody>
                  <a:tcPr>
                    <a:solidFill>
                      <a:srgbClr val="CCCCFF"/>
                    </a:solidFill>
                  </a:tcPr>
                </a:tc>
                <a:tc>
                  <a:txBody>
                    <a:bodyPr/>
                    <a:lstStyle/>
                    <a:p>
                      <a:r>
                        <a:rPr lang="en-US" sz="1400" b="0" i="0" kern="1200" dirty="0">
                          <a:solidFill>
                            <a:schemeClr val="dk1"/>
                          </a:solidFill>
                          <a:effectLst/>
                          <a:latin typeface="Daytona" panose="020B0604030500040204" pitchFamily="34" charset="0"/>
                          <a:ea typeface="+mn-ea"/>
                          <a:cs typeface="+mn-cs"/>
                        </a:rPr>
                        <a:t>Create a blog section featuring articles on Thai cuisine, cooking tips, or recipes that resonate with your audience. This can boost SEO and establish the restaurant as an authority in Thai cuisine.</a:t>
                      </a:r>
                      <a:endParaRPr lang="en-SG" sz="1400" dirty="0">
                        <a:latin typeface="Daytona" panose="020B0604030500040204" pitchFamily="34" charset="0"/>
                      </a:endParaRPr>
                    </a:p>
                  </a:txBody>
                  <a:tcPr>
                    <a:solidFill>
                      <a:srgbClr val="CCCCFF"/>
                    </a:solidFill>
                  </a:tcPr>
                </a:tc>
                <a:extLst>
                  <a:ext uri="{0D108BD9-81ED-4DB2-BD59-A6C34878D82A}">
                    <a16:rowId xmlns:a16="http://schemas.microsoft.com/office/drawing/2014/main" val="255327523"/>
                  </a:ext>
                </a:extLst>
              </a:tr>
              <a:tr h="660611">
                <a:tc>
                  <a:txBody>
                    <a:bodyPr/>
                    <a:lstStyle/>
                    <a:p>
                      <a:r>
                        <a:rPr lang="en-SG" sz="1800" b="1" i="0" kern="1200" dirty="0">
                          <a:solidFill>
                            <a:schemeClr val="dk1"/>
                          </a:solidFill>
                          <a:effectLst/>
                          <a:latin typeface="+mn-lt"/>
                          <a:ea typeface="+mn-ea"/>
                          <a:cs typeface="+mn-cs"/>
                        </a:rPr>
                        <a:t>Customer Reviews</a:t>
                      </a:r>
                      <a:endParaRPr lang="en-SG" dirty="0"/>
                    </a:p>
                  </a:txBody>
                  <a:tcPr>
                    <a:solidFill>
                      <a:srgbClr val="9999FF"/>
                    </a:solidFill>
                  </a:tcPr>
                </a:tc>
                <a:tc>
                  <a:txBody>
                    <a:bodyPr/>
                    <a:lstStyle/>
                    <a:p>
                      <a:r>
                        <a:rPr lang="en-US" sz="1400" b="0" i="0" kern="1200" dirty="0">
                          <a:solidFill>
                            <a:schemeClr val="dk1"/>
                          </a:solidFill>
                          <a:effectLst/>
                          <a:latin typeface="Daytona" panose="020B0604030500040204" pitchFamily="34" charset="0"/>
                          <a:ea typeface="+mn-ea"/>
                          <a:cs typeface="+mn-cs"/>
                        </a:rPr>
                        <a:t>Include a testimonial section to showcase positive customer experiences and reviews to build credibility.</a:t>
                      </a:r>
                      <a:endParaRPr lang="en-SG" sz="1400" dirty="0">
                        <a:latin typeface="Daytona" panose="020B0604030500040204" pitchFamily="34" charset="0"/>
                      </a:endParaRPr>
                    </a:p>
                  </a:txBody>
                  <a:tcPr>
                    <a:solidFill>
                      <a:srgbClr val="9999FF"/>
                    </a:solidFill>
                  </a:tcPr>
                </a:tc>
                <a:extLst>
                  <a:ext uri="{0D108BD9-81ED-4DB2-BD59-A6C34878D82A}">
                    <a16:rowId xmlns:a16="http://schemas.microsoft.com/office/drawing/2014/main" val="3420973506"/>
                  </a:ext>
                </a:extLst>
              </a:tr>
            </a:tbl>
          </a:graphicData>
        </a:graphic>
      </p:graphicFrame>
    </p:spTree>
    <p:extLst>
      <p:ext uri="{BB962C8B-B14F-4D97-AF65-F5344CB8AC3E}">
        <p14:creationId xmlns:p14="http://schemas.microsoft.com/office/powerpoint/2010/main" val="4279868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5" name="Picture 14">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8" name="Straight Connector 17">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5"/>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6" name="TextBox 5">
            <a:extLst>
              <a:ext uri="{FF2B5EF4-FFF2-40B4-BE49-F238E27FC236}">
                <a16:creationId xmlns:a16="http://schemas.microsoft.com/office/drawing/2014/main" id="{44647F76-4146-DE87-3237-A2C279E657A8}"/>
              </a:ext>
            </a:extLst>
          </p:cNvPr>
          <p:cNvSpPr txBox="1"/>
          <p:nvPr/>
        </p:nvSpPr>
        <p:spPr>
          <a:xfrm>
            <a:off x="761504" y="964260"/>
            <a:ext cx="3003100" cy="171274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dirty="0" err="1">
                <a:ln w="3175" cmpd="sng">
                  <a:noFill/>
                </a:ln>
                <a:solidFill>
                  <a:srgbClr val="7030A0"/>
                </a:solidFill>
                <a:latin typeface="+mj-lt"/>
                <a:ea typeface="+mj-ea"/>
                <a:cs typeface="+mj-cs"/>
              </a:rPr>
              <a:t>ThaiToGo</a:t>
            </a:r>
            <a:r>
              <a:rPr lang="en-US" sz="2800" b="1" dirty="0">
                <a:ln w="3175" cmpd="sng">
                  <a:noFill/>
                </a:ln>
                <a:solidFill>
                  <a:srgbClr val="7030A0"/>
                </a:solidFill>
                <a:latin typeface="+mj-lt"/>
                <a:ea typeface="+mj-ea"/>
                <a:cs typeface="+mj-cs"/>
              </a:rPr>
              <a:t> </a:t>
            </a:r>
          </a:p>
          <a:p>
            <a:pPr>
              <a:lnSpc>
                <a:spcPct val="90000"/>
              </a:lnSpc>
              <a:spcBef>
                <a:spcPct val="0"/>
              </a:spcBef>
              <a:spcAft>
                <a:spcPts val="600"/>
              </a:spcAft>
            </a:pPr>
            <a:r>
              <a:rPr lang="en-US" sz="2800" dirty="0">
                <a:ln w="3175" cmpd="sng">
                  <a:noFill/>
                </a:ln>
                <a:solidFill>
                  <a:srgbClr val="7030A0"/>
                </a:solidFill>
                <a:latin typeface="+mj-lt"/>
                <a:ea typeface="+mj-ea"/>
                <a:cs typeface="+mj-cs"/>
              </a:rPr>
              <a:t>has been in business for a decade.</a:t>
            </a:r>
          </a:p>
        </p:txBody>
      </p:sp>
      <p:sp>
        <p:nvSpPr>
          <p:cNvPr id="7" name="TextBox 6">
            <a:extLst>
              <a:ext uri="{FF2B5EF4-FFF2-40B4-BE49-F238E27FC236}">
                <a16:creationId xmlns:a16="http://schemas.microsoft.com/office/drawing/2014/main" id="{1767D2D6-2CA1-348D-58CC-FFA68C088942}"/>
              </a:ext>
            </a:extLst>
          </p:cNvPr>
          <p:cNvSpPr txBox="1"/>
          <p:nvPr/>
        </p:nvSpPr>
        <p:spPr>
          <a:xfrm>
            <a:off x="929140" y="3245000"/>
            <a:ext cx="2835464" cy="2383068"/>
          </a:xfrm>
          <a:prstGeom prst="rect">
            <a:avLst/>
          </a:prstGeom>
        </p:spPr>
        <p:txBody>
          <a:bodyPr vert="horz" lIns="91440" tIns="45720" rIns="91440" bIns="45720" rtlCol="0" anchor="t">
            <a:normAutofit/>
          </a:bodyPr>
          <a:lstStyle/>
          <a:p>
            <a:pPr>
              <a:spcBef>
                <a:spcPct val="20000"/>
              </a:spcBef>
              <a:spcAft>
                <a:spcPts val="600"/>
              </a:spcAft>
              <a:buClr>
                <a:schemeClr val="accent1"/>
              </a:buClr>
              <a:buSzPct val="115000"/>
            </a:pPr>
            <a:r>
              <a:rPr lang="en-US" b="1" dirty="0">
                <a:solidFill>
                  <a:srgbClr val="262626"/>
                </a:solidFill>
              </a:rPr>
              <a:t>They offer</a:t>
            </a:r>
          </a:p>
          <a:p>
            <a:pPr marL="285750" indent="-285750">
              <a:spcBef>
                <a:spcPct val="20000"/>
              </a:spcBef>
              <a:spcAft>
                <a:spcPts val="600"/>
              </a:spcAft>
              <a:buClr>
                <a:schemeClr val="accent1"/>
              </a:buClr>
              <a:buSzPct val="115000"/>
              <a:buFont typeface="Arial"/>
              <a:buChar char="•"/>
            </a:pPr>
            <a:r>
              <a:rPr lang="en-US" dirty="0">
                <a:solidFill>
                  <a:srgbClr val="262626"/>
                </a:solidFill>
              </a:rPr>
              <a:t>Order &amp; Pickup</a:t>
            </a:r>
          </a:p>
          <a:p>
            <a:pPr marL="285750" indent="-285750">
              <a:spcBef>
                <a:spcPct val="20000"/>
              </a:spcBef>
              <a:spcAft>
                <a:spcPts val="600"/>
              </a:spcAft>
              <a:buClr>
                <a:schemeClr val="accent1"/>
              </a:buClr>
              <a:buSzPct val="115000"/>
              <a:buFont typeface="Arial"/>
              <a:buChar char="•"/>
            </a:pPr>
            <a:r>
              <a:rPr lang="en-US" dirty="0">
                <a:solidFill>
                  <a:srgbClr val="262626"/>
                </a:solidFill>
              </a:rPr>
              <a:t>Island wide delivery</a:t>
            </a:r>
          </a:p>
          <a:p>
            <a:pPr marL="285750" indent="-285750">
              <a:spcBef>
                <a:spcPct val="20000"/>
              </a:spcBef>
              <a:spcAft>
                <a:spcPts val="600"/>
              </a:spcAft>
              <a:buClr>
                <a:schemeClr val="accent1"/>
              </a:buClr>
              <a:buSzPct val="115000"/>
              <a:buFont typeface="Arial"/>
              <a:buChar char="•"/>
            </a:pPr>
            <a:r>
              <a:rPr lang="en-US" dirty="0">
                <a:solidFill>
                  <a:srgbClr val="262626"/>
                </a:solidFill>
              </a:rPr>
              <a:t>Dining in</a:t>
            </a:r>
          </a:p>
          <a:p>
            <a:pPr marL="285750" indent="-285750">
              <a:spcBef>
                <a:spcPct val="20000"/>
              </a:spcBef>
              <a:spcAft>
                <a:spcPts val="600"/>
              </a:spcAft>
              <a:buClr>
                <a:schemeClr val="accent1"/>
              </a:buClr>
              <a:buSzPct val="115000"/>
              <a:buFont typeface="Arial"/>
              <a:buChar char="•"/>
            </a:pPr>
            <a:r>
              <a:rPr lang="en-US" dirty="0">
                <a:solidFill>
                  <a:srgbClr val="262626"/>
                </a:solidFill>
              </a:rPr>
              <a:t>Mini catering</a:t>
            </a:r>
          </a:p>
        </p:txBody>
      </p:sp>
      <p:sp useBgFill="1">
        <p:nvSpPr>
          <p:cNvPr id="26" name="Rectangle 25">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able with plates of food&#10;&#10;Description automatically generated">
            <a:extLst>
              <a:ext uri="{FF2B5EF4-FFF2-40B4-BE49-F238E27FC236}">
                <a16:creationId xmlns:a16="http://schemas.microsoft.com/office/drawing/2014/main" id="{87D2436B-432C-C378-EE8D-88FF162AC6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5910" y="964260"/>
            <a:ext cx="6098041" cy="4878432"/>
          </a:xfrm>
          <a:prstGeom prst="rect">
            <a:avLst/>
          </a:prstGeom>
        </p:spPr>
      </p:pic>
    </p:spTree>
    <p:extLst>
      <p:ext uri="{BB962C8B-B14F-4D97-AF65-F5344CB8AC3E}">
        <p14:creationId xmlns:p14="http://schemas.microsoft.com/office/powerpoint/2010/main" val="3536110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2" name="Picture 11">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4" name="Picture 13">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5" name="Picture 14">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7" name="Straight Connector 16">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5B425702-CD17-4DFD-864D-DD4FBAE9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D14E13E-A389-44C3-A94E-FA42B11B45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22" name="Picture 21">
              <a:extLst>
                <a:ext uri="{FF2B5EF4-FFF2-40B4-BE49-F238E27FC236}">
                  <a16:creationId xmlns:a16="http://schemas.microsoft.com/office/drawing/2014/main" id="{8A699B41-9234-473F-A1D2-7C86FE87CC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7DA72246-AAC3-48C9-A90F-7F6283750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4" name="Picture 23">
              <a:extLst>
                <a:ext uri="{FF2B5EF4-FFF2-40B4-BE49-F238E27FC236}">
                  <a16:creationId xmlns:a16="http://schemas.microsoft.com/office/drawing/2014/main" id="{BCFF4BE9-9E8E-4597-A012-7021EDBC95D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867BA945-49E2-41B4-8B33-6AEADBCC5FD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extBox 1">
            <a:extLst>
              <a:ext uri="{FF2B5EF4-FFF2-40B4-BE49-F238E27FC236}">
                <a16:creationId xmlns:a16="http://schemas.microsoft.com/office/drawing/2014/main" id="{B3C5D2DB-4674-F971-6AF8-132179DFCF06}"/>
              </a:ext>
            </a:extLst>
          </p:cNvPr>
          <p:cNvSpPr txBox="1"/>
          <p:nvPr/>
        </p:nvSpPr>
        <p:spPr>
          <a:xfrm>
            <a:off x="1156196" y="1539145"/>
            <a:ext cx="6528018" cy="234526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000" b="1" kern="1200" cap="none" dirty="0">
                <a:ln w="3175" cmpd="sng">
                  <a:noFill/>
                </a:ln>
                <a:solidFill>
                  <a:srgbClr val="4619B7"/>
                </a:solidFill>
                <a:effectLst/>
                <a:latin typeface="Georgia Pro Black" panose="02040A02050405020203" pitchFamily="18" charset="0"/>
                <a:ea typeface="+mj-ea"/>
                <a:cs typeface="+mj-cs"/>
              </a:rPr>
              <a:t>COMPETITIVE ANALYSIS - FACEBOOK</a:t>
            </a:r>
          </a:p>
          <a:p>
            <a:pPr algn="ctr">
              <a:lnSpc>
                <a:spcPct val="90000"/>
              </a:lnSpc>
              <a:spcBef>
                <a:spcPct val="0"/>
              </a:spcBef>
              <a:spcAft>
                <a:spcPts val="600"/>
              </a:spcAft>
            </a:pPr>
            <a:endParaRPr lang="en-US" sz="5000" kern="1200" cap="none" dirty="0">
              <a:ln w="3175" cmpd="sng">
                <a:noFill/>
              </a:ln>
              <a:solidFill>
                <a:schemeClr val="tx1">
                  <a:lumMod val="85000"/>
                  <a:lumOff val="15000"/>
                </a:schemeClr>
              </a:solidFill>
              <a:effectLst/>
              <a:latin typeface="+mj-lt"/>
              <a:ea typeface="+mj-ea"/>
              <a:cs typeface="+mj-cs"/>
            </a:endParaRPr>
          </a:p>
        </p:txBody>
      </p:sp>
      <p:pic>
        <p:nvPicPr>
          <p:cNvPr id="6" name="Picture 5" descr="A screenshot of a food app&#10;&#10;Description automatically generated">
            <a:extLst>
              <a:ext uri="{FF2B5EF4-FFF2-40B4-BE49-F238E27FC236}">
                <a16:creationId xmlns:a16="http://schemas.microsoft.com/office/drawing/2014/main" id="{0BFBC404-735C-0366-6DF6-4DD97B1EFAE2}"/>
              </a:ext>
            </a:extLst>
          </p:cNvPr>
          <p:cNvPicPr>
            <a:picLocks noChangeAspect="1"/>
          </p:cNvPicPr>
          <p:nvPr/>
        </p:nvPicPr>
        <p:blipFill>
          <a:blip r:embed="rId7"/>
          <a:stretch>
            <a:fillRect/>
          </a:stretch>
        </p:blipFill>
        <p:spPr>
          <a:xfrm>
            <a:off x="8280614" y="744337"/>
            <a:ext cx="2063919" cy="2789080"/>
          </a:xfrm>
          <a:prstGeom prst="rect">
            <a:avLst/>
          </a:prstGeom>
          <a:ln w="57150" cmpd="thickThin">
            <a:solidFill>
              <a:schemeClr val="tx1">
                <a:lumMod val="50000"/>
                <a:lumOff val="50000"/>
              </a:schemeClr>
            </a:solidFill>
            <a:miter lim="800000"/>
          </a:ln>
        </p:spPr>
      </p:pic>
      <p:cxnSp>
        <p:nvCxnSpPr>
          <p:cNvPr id="27" name="Straight Connector 26">
            <a:extLst>
              <a:ext uri="{FF2B5EF4-FFF2-40B4-BE49-F238E27FC236}">
                <a16:creationId xmlns:a16="http://schemas.microsoft.com/office/drawing/2014/main" id="{84BA6AA5-D422-44B4-B296-96BB35FA36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28112" y="3522131"/>
            <a:ext cx="603504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plate of food on a table&#10;&#10;Description automatically generated">
            <a:extLst>
              <a:ext uri="{FF2B5EF4-FFF2-40B4-BE49-F238E27FC236}">
                <a16:creationId xmlns:a16="http://schemas.microsoft.com/office/drawing/2014/main" id="{829FA78F-BDCB-BB2D-55BA-0B81D3EBE90F}"/>
              </a:ext>
            </a:extLst>
          </p:cNvPr>
          <p:cNvPicPr>
            <a:picLocks noChangeAspect="1"/>
          </p:cNvPicPr>
          <p:nvPr/>
        </p:nvPicPr>
        <p:blipFill>
          <a:blip r:embed="rId8"/>
          <a:stretch>
            <a:fillRect/>
          </a:stretch>
        </p:blipFill>
        <p:spPr>
          <a:xfrm>
            <a:off x="6405612" y="3735491"/>
            <a:ext cx="5002725" cy="2335933"/>
          </a:xfrm>
          <a:prstGeom prst="rect">
            <a:avLst/>
          </a:prstGeom>
          <a:ln w="57150" cmpd="thickThin">
            <a:solidFill>
              <a:schemeClr val="tx1">
                <a:lumMod val="50000"/>
                <a:lumOff val="50000"/>
              </a:schemeClr>
            </a:solidFill>
            <a:miter lim="800000"/>
          </a:ln>
        </p:spPr>
      </p:pic>
      <p:sp>
        <p:nvSpPr>
          <p:cNvPr id="8" name="TextBox 7">
            <a:extLst>
              <a:ext uri="{FF2B5EF4-FFF2-40B4-BE49-F238E27FC236}">
                <a16:creationId xmlns:a16="http://schemas.microsoft.com/office/drawing/2014/main" id="{DA0B5505-4EF1-4556-0CCA-2151EAD5A126}"/>
              </a:ext>
            </a:extLst>
          </p:cNvPr>
          <p:cNvSpPr txBox="1"/>
          <p:nvPr/>
        </p:nvSpPr>
        <p:spPr>
          <a:xfrm>
            <a:off x="1312422" y="3828530"/>
            <a:ext cx="4178608" cy="1754326"/>
          </a:xfrm>
          <a:prstGeom prst="rect">
            <a:avLst/>
          </a:prstGeom>
          <a:noFill/>
        </p:spPr>
        <p:txBody>
          <a:bodyPr wrap="square" rtlCol="0">
            <a:spAutoFit/>
          </a:bodyPr>
          <a:lstStyle/>
          <a:p>
            <a:r>
              <a:rPr lang="en-US" b="1" dirty="0" err="1">
                <a:solidFill>
                  <a:srgbClr val="4619B7"/>
                </a:solidFill>
              </a:rPr>
              <a:t>ThaiToGo</a:t>
            </a:r>
            <a:r>
              <a:rPr lang="en-US" b="1" dirty="0">
                <a:solidFill>
                  <a:srgbClr val="4619B7"/>
                </a:solidFill>
              </a:rPr>
              <a:t> Restaurant</a:t>
            </a:r>
          </a:p>
          <a:p>
            <a:pPr marL="285750" indent="-285750">
              <a:buFont typeface="Arial" panose="020B0604020202020204" pitchFamily="34" charset="0"/>
              <a:buChar char="•"/>
            </a:pPr>
            <a:r>
              <a:rPr lang="en-US" dirty="0">
                <a:solidFill>
                  <a:srgbClr val="4619B7"/>
                </a:solidFill>
              </a:rPr>
              <a:t>They are located at </a:t>
            </a:r>
            <a:r>
              <a:rPr lang="en-US" b="1" dirty="0">
                <a:solidFill>
                  <a:srgbClr val="4619B7"/>
                </a:solidFill>
              </a:rPr>
              <a:t>Changi Road</a:t>
            </a:r>
            <a:r>
              <a:rPr lang="en-US" dirty="0">
                <a:solidFill>
                  <a:srgbClr val="4619B7"/>
                </a:solidFill>
              </a:rPr>
              <a:t>.</a:t>
            </a:r>
          </a:p>
          <a:p>
            <a:pPr marL="285750" indent="-285750">
              <a:buFont typeface="Arial" panose="020B0604020202020204" pitchFamily="34" charset="0"/>
              <a:buChar char="•"/>
            </a:pPr>
            <a:r>
              <a:rPr lang="en-US" dirty="0">
                <a:solidFill>
                  <a:srgbClr val="4619B7"/>
                </a:solidFill>
              </a:rPr>
              <a:t>They have restaurants for Dine-in and catering services.</a:t>
            </a:r>
          </a:p>
          <a:p>
            <a:pPr marL="285750" indent="-285750">
              <a:buFont typeface="Arial" panose="020B0604020202020204" pitchFamily="34" charset="0"/>
              <a:buChar char="•"/>
            </a:pPr>
            <a:r>
              <a:rPr lang="en-US" dirty="0">
                <a:solidFill>
                  <a:srgbClr val="4619B7"/>
                </a:solidFill>
              </a:rPr>
              <a:t>They have </a:t>
            </a:r>
            <a:r>
              <a:rPr lang="en-US" b="1" dirty="0">
                <a:solidFill>
                  <a:srgbClr val="FF0000"/>
                </a:solidFill>
              </a:rPr>
              <a:t>404 followers</a:t>
            </a:r>
            <a:r>
              <a:rPr lang="en-US" dirty="0">
                <a:solidFill>
                  <a:srgbClr val="4619B7"/>
                </a:solidFill>
              </a:rPr>
              <a:t>, but last post was in May.</a:t>
            </a:r>
            <a:endParaRPr lang="en-SG" dirty="0">
              <a:solidFill>
                <a:srgbClr val="4619B7"/>
              </a:solidFill>
            </a:endParaRPr>
          </a:p>
        </p:txBody>
      </p:sp>
    </p:spTree>
    <p:extLst>
      <p:ext uri="{BB962C8B-B14F-4D97-AF65-F5344CB8AC3E}">
        <p14:creationId xmlns:p14="http://schemas.microsoft.com/office/powerpoint/2010/main" val="130393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FEEE78B-6EC9-4EE6-B42A-C56FE0583E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1" name="Picture 10">
              <a:extLst>
                <a:ext uri="{FF2B5EF4-FFF2-40B4-BE49-F238E27FC236}">
                  <a16:creationId xmlns:a16="http://schemas.microsoft.com/office/drawing/2014/main" id="{2989D3D0-25DB-4F46-A08D-5FA66FBFDF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82F2E3AD-002C-47F6-A7F8-7D07CE2BA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3" name="Picture 12">
              <a:extLst>
                <a:ext uri="{FF2B5EF4-FFF2-40B4-BE49-F238E27FC236}">
                  <a16:creationId xmlns:a16="http://schemas.microsoft.com/office/drawing/2014/main" id="{9F26D44A-571B-4B37-B312-F1EB96D077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4" name="Picture 13">
              <a:extLst>
                <a:ext uri="{FF2B5EF4-FFF2-40B4-BE49-F238E27FC236}">
                  <a16:creationId xmlns:a16="http://schemas.microsoft.com/office/drawing/2014/main" id="{8912A71A-A72B-4A6F-92A9-2B170CE4224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2" name="Straight Connector 31">
            <a:extLst>
              <a:ext uri="{FF2B5EF4-FFF2-40B4-BE49-F238E27FC236}">
                <a16:creationId xmlns:a16="http://schemas.microsoft.com/office/drawing/2014/main" id="{A82A5FDC-0CB0-426A-A974-5B7A646F2E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3" name="Rectangle 32">
            <a:extLst>
              <a:ext uri="{FF2B5EF4-FFF2-40B4-BE49-F238E27FC236}">
                <a16:creationId xmlns:a16="http://schemas.microsoft.com/office/drawing/2014/main" id="{872A2106-619A-4547-972C-D15417B24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45D8547F-80F6-4AFA-8B48-8A60511BBE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21" name="Picture 20">
              <a:extLst>
                <a:ext uri="{FF2B5EF4-FFF2-40B4-BE49-F238E27FC236}">
                  <a16:creationId xmlns:a16="http://schemas.microsoft.com/office/drawing/2014/main" id="{AE5E8AB1-EE99-473C-9F5B-7E0A710825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ACC31A8D-F93B-428A-874F-1C99A34DD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3" name="Picture 22">
              <a:extLst>
                <a:ext uri="{FF2B5EF4-FFF2-40B4-BE49-F238E27FC236}">
                  <a16:creationId xmlns:a16="http://schemas.microsoft.com/office/drawing/2014/main" id="{5DE4164C-38F6-4655-89D4-519E722C5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8118AF37-9DEC-4E9F-A1E7-0B1B9DB7D8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extBox 1">
            <a:extLst>
              <a:ext uri="{FF2B5EF4-FFF2-40B4-BE49-F238E27FC236}">
                <a16:creationId xmlns:a16="http://schemas.microsoft.com/office/drawing/2014/main" id="{D6AD48B3-4BAD-E481-9AB8-959FF70AE67F}"/>
              </a:ext>
            </a:extLst>
          </p:cNvPr>
          <p:cNvSpPr txBox="1"/>
          <p:nvPr/>
        </p:nvSpPr>
        <p:spPr>
          <a:xfrm>
            <a:off x="1256743" y="1414993"/>
            <a:ext cx="5014377" cy="234526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kern="1200" cap="none" dirty="0">
                <a:ln w="3175" cmpd="sng">
                  <a:noFill/>
                </a:ln>
                <a:solidFill>
                  <a:srgbClr val="4619B7"/>
                </a:solidFill>
                <a:effectLst/>
                <a:latin typeface="Georgia Pro Black" panose="02040A02050405020203" pitchFamily="18" charset="0"/>
                <a:ea typeface="+mj-ea"/>
                <a:cs typeface="+mj-cs"/>
              </a:rPr>
              <a:t>COMPETITIVE ANALYSIS - FACEBOOK</a:t>
            </a:r>
          </a:p>
          <a:p>
            <a:pPr algn="ctr">
              <a:lnSpc>
                <a:spcPct val="90000"/>
              </a:lnSpc>
              <a:spcBef>
                <a:spcPct val="0"/>
              </a:spcBef>
              <a:spcAft>
                <a:spcPts val="600"/>
              </a:spcAft>
            </a:pPr>
            <a:endParaRPr lang="en-US" sz="5000" kern="1200" cap="none" dirty="0">
              <a:ln w="3175" cmpd="sng">
                <a:noFill/>
              </a:ln>
              <a:solidFill>
                <a:schemeClr val="tx1">
                  <a:lumMod val="85000"/>
                  <a:lumOff val="15000"/>
                </a:schemeClr>
              </a:solidFill>
              <a:effectLst/>
              <a:latin typeface="+mj-lt"/>
              <a:ea typeface="+mj-ea"/>
              <a:cs typeface="+mj-cs"/>
            </a:endParaRPr>
          </a:p>
        </p:txBody>
      </p:sp>
      <p:pic>
        <p:nvPicPr>
          <p:cNvPr id="5" name="Picture 4" descr="A screenshot of a phone&#10;&#10;Description automatically generated">
            <a:extLst>
              <a:ext uri="{FF2B5EF4-FFF2-40B4-BE49-F238E27FC236}">
                <a16:creationId xmlns:a16="http://schemas.microsoft.com/office/drawing/2014/main" id="{23483208-D0AD-5D5A-57E4-B6D0D6DACE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7133" y="944296"/>
            <a:ext cx="1665960" cy="2318079"/>
          </a:xfrm>
          <a:prstGeom prst="rect">
            <a:avLst/>
          </a:prstGeom>
          <a:ln w="57150" cmpd="thickThin">
            <a:noFill/>
            <a:miter lim="800000"/>
          </a:ln>
        </p:spPr>
      </p:pic>
      <p:pic>
        <p:nvPicPr>
          <p:cNvPr id="4" name="Picture 3" descr="A screenshot of a social media post&#10;&#10;Description automatically generated">
            <a:extLst>
              <a:ext uri="{FF2B5EF4-FFF2-40B4-BE49-F238E27FC236}">
                <a16:creationId xmlns:a16="http://schemas.microsoft.com/office/drawing/2014/main" id="{DE8B3FF0-0FD5-FE10-FFCF-9452AEF35E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7360" y="972114"/>
            <a:ext cx="1784920" cy="2318079"/>
          </a:xfrm>
          <a:prstGeom prst="rect">
            <a:avLst/>
          </a:prstGeom>
          <a:ln w="57150" cmpd="thickThin">
            <a:noFill/>
            <a:miter lim="800000"/>
          </a:ln>
        </p:spPr>
      </p:pic>
      <p:cxnSp>
        <p:nvCxnSpPr>
          <p:cNvPr id="36" name="Straight Connector 35">
            <a:extLst>
              <a:ext uri="{FF2B5EF4-FFF2-40B4-BE49-F238E27FC236}">
                <a16:creationId xmlns:a16="http://schemas.microsoft.com/office/drawing/2014/main" id="{366CF278-DE3C-44C3-B0CE-AF51367501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3522131"/>
            <a:ext cx="96012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descr="A food on a plate&#10;&#10;Description automatically generated with medium confidence">
            <a:extLst>
              <a:ext uri="{FF2B5EF4-FFF2-40B4-BE49-F238E27FC236}">
                <a16:creationId xmlns:a16="http://schemas.microsoft.com/office/drawing/2014/main" id="{15449334-0E28-A2E1-3698-5424B6898351}"/>
              </a:ext>
            </a:extLst>
          </p:cNvPr>
          <p:cNvPicPr>
            <a:picLocks noChangeAspect="1"/>
          </p:cNvPicPr>
          <p:nvPr/>
        </p:nvPicPr>
        <p:blipFill>
          <a:blip r:embed="rId9"/>
          <a:stretch>
            <a:fillRect/>
          </a:stretch>
        </p:blipFill>
        <p:spPr>
          <a:xfrm>
            <a:off x="6667889" y="3667121"/>
            <a:ext cx="4317833" cy="2137328"/>
          </a:xfrm>
          <a:prstGeom prst="rect">
            <a:avLst/>
          </a:prstGeom>
          <a:ln w="57150" cmpd="thickThin">
            <a:noFill/>
            <a:miter lim="800000"/>
          </a:ln>
        </p:spPr>
      </p:pic>
      <p:sp>
        <p:nvSpPr>
          <p:cNvPr id="6" name="TextBox 5">
            <a:extLst>
              <a:ext uri="{FF2B5EF4-FFF2-40B4-BE49-F238E27FC236}">
                <a16:creationId xmlns:a16="http://schemas.microsoft.com/office/drawing/2014/main" id="{EB56BE5A-0311-C7CF-528F-AE62B673CCC8}"/>
              </a:ext>
            </a:extLst>
          </p:cNvPr>
          <p:cNvSpPr txBox="1"/>
          <p:nvPr/>
        </p:nvSpPr>
        <p:spPr>
          <a:xfrm>
            <a:off x="1295400" y="3837111"/>
            <a:ext cx="4937065" cy="2031325"/>
          </a:xfrm>
          <a:prstGeom prst="rect">
            <a:avLst/>
          </a:prstGeom>
          <a:noFill/>
        </p:spPr>
        <p:txBody>
          <a:bodyPr wrap="square" rtlCol="0">
            <a:spAutoFit/>
          </a:bodyPr>
          <a:lstStyle/>
          <a:p>
            <a:r>
              <a:rPr lang="en-US" b="1" dirty="0">
                <a:solidFill>
                  <a:srgbClr val="4619B7"/>
                </a:solidFill>
              </a:rPr>
              <a:t>Jai Thai Restaurant</a:t>
            </a:r>
          </a:p>
          <a:p>
            <a:pPr marL="285750" indent="-285750">
              <a:buFont typeface="Arial" panose="020B0604020202020204" pitchFamily="34" charset="0"/>
              <a:buChar char="•"/>
            </a:pPr>
            <a:r>
              <a:rPr lang="en-US" dirty="0">
                <a:solidFill>
                  <a:srgbClr val="4619B7"/>
                </a:solidFill>
              </a:rPr>
              <a:t>They have 4 branches in Singapore.</a:t>
            </a:r>
          </a:p>
          <a:p>
            <a:pPr marL="285750" indent="-285750">
              <a:buFont typeface="Arial" panose="020B0604020202020204" pitchFamily="34" charset="0"/>
              <a:buChar char="•"/>
            </a:pPr>
            <a:r>
              <a:rPr lang="en-US" dirty="0">
                <a:solidFill>
                  <a:srgbClr val="4619B7"/>
                </a:solidFill>
              </a:rPr>
              <a:t>The nearest branch is at </a:t>
            </a:r>
            <a:r>
              <a:rPr lang="en-US" b="1" dirty="0">
                <a:solidFill>
                  <a:srgbClr val="4619B7"/>
                </a:solidFill>
              </a:rPr>
              <a:t>Eunos </a:t>
            </a:r>
            <a:r>
              <a:rPr lang="en-US" b="1" dirty="0" err="1">
                <a:solidFill>
                  <a:srgbClr val="4619B7"/>
                </a:solidFill>
              </a:rPr>
              <a:t>Singpost</a:t>
            </a:r>
            <a:r>
              <a:rPr lang="en-US" b="1" dirty="0">
                <a:solidFill>
                  <a:srgbClr val="4619B7"/>
                </a:solidFill>
              </a:rPr>
              <a:t>.</a:t>
            </a:r>
          </a:p>
          <a:p>
            <a:pPr marL="285750" indent="-285750">
              <a:buFont typeface="Arial" panose="020B0604020202020204" pitchFamily="34" charset="0"/>
              <a:buChar char="•"/>
            </a:pPr>
            <a:r>
              <a:rPr lang="en-US" dirty="0">
                <a:solidFill>
                  <a:srgbClr val="4619B7"/>
                </a:solidFill>
              </a:rPr>
              <a:t>They have restaurants for dine-in and catering services.</a:t>
            </a:r>
          </a:p>
          <a:p>
            <a:pPr marL="285750" indent="-285750">
              <a:buFont typeface="Arial" panose="020B0604020202020204" pitchFamily="34" charset="0"/>
              <a:buChar char="•"/>
            </a:pPr>
            <a:r>
              <a:rPr lang="en-US" dirty="0">
                <a:solidFill>
                  <a:srgbClr val="4619B7"/>
                </a:solidFill>
              </a:rPr>
              <a:t>They have </a:t>
            </a:r>
            <a:r>
              <a:rPr lang="en-US" b="1" dirty="0">
                <a:solidFill>
                  <a:srgbClr val="FF0000"/>
                </a:solidFill>
              </a:rPr>
              <a:t>2.6k</a:t>
            </a:r>
            <a:r>
              <a:rPr lang="en-US" b="1" dirty="0">
                <a:solidFill>
                  <a:srgbClr val="4619B7"/>
                </a:solidFill>
              </a:rPr>
              <a:t> </a:t>
            </a:r>
            <a:r>
              <a:rPr lang="en-US" b="1" dirty="0">
                <a:solidFill>
                  <a:srgbClr val="FF0000"/>
                </a:solidFill>
              </a:rPr>
              <a:t>followers</a:t>
            </a:r>
            <a:r>
              <a:rPr lang="en-US" b="1" dirty="0">
                <a:solidFill>
                  <a:srgbClr val="4619B7"/>
                </a:solidFill>
              </a:rPr>
              <a:t> </a:t>
            </a:r>
            <a:r>
              <a:rPr lang="en-US" dirty="0">
                <a:solidFill>
                  <a:srgbClr val="4619B7"/>
                </a:solidFill>
              </a:rPr>
              <a:t>but last post was May for Mother’s Day special set.</a:t>
            </a:r>
            <a:endParaRPr lang="en-SG" dirty="0">
              <a:solidFill>
                <a:srgbClr val="4619B7"/>
              </a:solidFill>
            </a:endParaRPr>
          </a:p>
        </p:txBody>
      </p:sp>
    </p:spTree>
    <p:extLst>
      <p:ext uri="{BB962C8B-B14F-4D97-AF65-F5344CB8AC3E}">
        <p14:creationId xmlns:p14="http://schemas.microsoft.com/office/powerpoint/2010/main" val="2349188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3" name="Picture 12">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5" name="Picture 14">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6" name="Picture 15">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8" name="Straight Connector 17">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5B425702-CD17-4DFD-864D-DD4FBAE9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D14E13E-A389-44C3-A94E-FA42B11B45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23" name="Picture 22">
              <a:extLst>
                <a:ext uri="{FF2B5EF4-FFF2-40B4-BE49-F238E27FC236}">
                  <a16:creationId xmlns:a16="http://schemas.microsoft.com/office/drawing/2014/main" id="{8A699B41-9234-473F-A1D2-7C86FE87CC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7DA72246-AAC3-48C9-A90F-7F6283750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5" name="Picture 24">
              <a:extLst>
                <a:ext uri="{FF2B5EF4-FFF2-40B4-BE49-F238E27FC236}">
                  <a16:creationId xmlns:a16="http://schemas.microsoft.com/office/drawing/2014/main" id="{BCFF4BE9-9E8E-4597-A012-7021EDBC95D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25">
              <a:extLst>
                <a:ext uri="{FF2B5EF4-FFF2-40B4-BE49-F238E27FC236}">
                  <a16:creationId xmlns:a16="http://schemas.microsoft.com/office/drawing/2014/main" id="{867BA945-49E2-41B4-8B33-6AEADBCC5FD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extBox 1">
            <a:extLst>
              <a:ext uri="{FF2B5EF4-FFF2-40B4-BE49-F238E27FC236}">
                <a16:creationId xmlns:a16="http://schemas.microsoft.com/office/drawing/2014/main" id="{58B05490-E614-9BD1-F006-41F0DF363569}"/>
              </a:ext>
            </a:extLst>
          </p:cNvPr>
          <p:cNvSpPr txBox="1"/>
          <p:nvPr/>
        </p:nvSpPr>
        <p:spPr>
          <a:xfrm>
            <a:off x="887413" y="1604592"/>
            <a:ext cx="6815669" cy="234526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000" b="1" kern="1200" cap="none" dirty="0">
                <a:ln w="3175" cmpd="sng">
                  <a:noFill/>
                </a:ln>
                <a:solidFill>
                  <a:srgbClr val="4619B7"/>
                </a:solidFill>
                <a:effectLst/>
                <a:latin typeface="Georgia Pro Black" panose="02040A02050405020203" pitchFamily="18" charset="0"/>
                <a:ea typeface="+mj-ea"/>
                <a:cs typeface="+mj-cs"/>
              </a:rPr>
              <a:t>COMPETITIVE </a:t>
            </a:r>
          </a:p>
          <a:p>
            <a:pPr algn="ctr">
              <a:lnSpc>
                <a:spcPct val="90000"/>
              </a:lnSpc>
              <a:spcBef>
                <a:spcPct val="0"/>
              </a:spcBef>
              <a:spcAft>
                <a:spcPts val="600"/>
              </a:spcAft>
            </a:pPr>
            <a:r>
              <a:rPr lang="en-US" sz="5000" b="1" kern="1200" cap="none" dirty="0">
                <a:ln w="3175" cmpd="sng">
                  <a:noFill/>
                </a:ln>
                <a:solidFill>
                  <a:srgbClr val="4619B7"/>
                </a:solidFill>
                <a:effectLst/>
                <a:latin typeface="Georgia Pro Black" panose="02040A02050405020203" pitchFamily="18" charset="0"/>
                <a:ea typeface="+mj-ea"/>
                <a:cs typeface="+mj-cs"/>
              </a:rPr>
              <a:t>ANALYSIS - FACEBOOK</a:t>
            </a:r>
          </a:p>
          <a:p>
            <a:pPr algn="ctr">
              <a:lnSpc>
                <a:spcPct val="90000"/>
              </a:lnSpc>
              <a:spcBef>
                <a:spcPct val="0"/>
              </a:spcBef>
              <a:spcAft>
                <a:spcPts val="600"/>
              </a:spcAft>
            </a:pPr>
            <a:endParaRPr lang="en-US" sz="5000" kern="1200" cap="none" dirty="0">
              <a:ln w="3175" cmpd="sng">
                <a:noFill/>
              </a:ln>
              <a:solidFill>
                <a:schemeClr val="tx1">
                  <a:lumMod val="85000"/>
                  <a:lumOff val="15000"/>
                </a:schemeClr>
              </a:solidFill>
              <a:effectLst/>
              <a:latin typeface="+mj-lt"/>
              <a:ea typeface="+mj-ea"/>
              <a:cs typeface="+mj-cs"/>
            </a:endParaRPr>
          </a:p>
        </p:txBody>
      </p:sp>
      <p:pic>
        <p:nvPicPr>
          <p:cNvPr id="4" name="Picture 3">
            <a:extLst>
              <a:ext uri="{FF2B5EF4-FFF2-40B4-BE49-F238E27FC236}">
                <a16:creationId xmlns:a16="http://schemas.microsoft.com/office/drawing/2014/main" id="{6721962D-B36B-4E5B-3BDA-EDAD68BC7F33}"/>
              </a:ext>
            </a:extLst>
          </p:cNvPr>
          <p:cNvPicPr>
            <a:picLocks noChangeAspect="1"/>
          </p:cNvPicPr>
          <p:nvPr/>
        </p:nvPicPr>
        <p:blipFill>
          <a:blip r:embed="rId8"/>
          <a:stretch>
            <a:fillRect/>
          </a:stretch>
        </p:blipFill>
        <p:spPr>
          <a:xfrm>
            <a:off x="8797441" y="765211"/>
            <a:ext cx="2308919" cy="2756920"/>
          </a:xfrm>
          <a:prstGeom prst="rect">
            <a:avLst/>
          </a:prstGeom>
          <a:ln w="57150" cmpd="thickThin">
            <a:solidFill>
              <a:schemeClr val="tx1">
                <a:lumMod val="50000"/>
                <a:lumOff val="50000"/>
              </a:schemeClr>
            </a:solidFill>
            <a:miter lim="800000"/>
          </a:ln>
        </p:spPr>
      </p:pic>
      <p:cxnSp>
        <p:nvCxnSpPr>
          <p:cNvPr id="28" name="Straight Connector 27">
            <a:extLst>
              <a:ext uri="{FF2B5EF4-FFF2-40B4-BE49-F238E27FC236}">
                <a16:creationId xmlns:a16="http://schemas.microsoft.com/office/drawing/2014/main" id="{84BA6AA5-D422-44B4-B296-96BB35FA36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28112" y="3522131"/>
            <a:ext cx="603504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92EC7A82-523D-913B-BD46-A7F730DF3414}"/>
              </a:ext>
            </a:extLst>
          </p:cNvPr>
          <p:cNvPicPr>
            <a:picLocks noChangeAspect="1"/>
          </p:cNvPicPr>
          <p:nvPr/>
        </p:nvPicPr>
        <p:blipFill>
          <a:blip r:embed="rId9"/>
          <a:stretch>
            <a:fillRect/>
          </a:stretch>
        </p:blipFill>
        <p:spPr>
          <a:xfrm>
            <a:off x="6343322" y="3882943"/>
            <a:ext cx="4763038" cy="2048106"/>
          </a:xfrm>
          <a:prstGeom prst="rect">
            <a:avLst/>
          </a:prstGeom>
          <a:ln w="57150" cmpd="thickThin">
            <a:solidFill>
              <a:schemeClr val="tx1">
                <a:lumMod val="50000"/>
                <a:lumOff val="50000"/>
              </a:schemeClr>
            </a:solidFill>
            <a:miter lim="800000"/>
          </a:ln>
        </p:spPr>
      </p:pic>
      <p:sp>
        <p:nvSpPr>
          <p:cNvPr id="8" name="TextBox 7">
            <a:extLst>
              <a:ext uri="{FF2B5EF4-FFF2-40B4-BE49-F238E27FC236}">
                <a16:creationId xmlns:a16="http://schemas.microsoft.com/office/drawing/2014/main" id="{0878BEAF-61E0-CEEC-09ED-90C4CBF48BF5}"/>
              </a:ext>
            </a:extLst>
          </p:cNvPr>
          <p:cNvSpPr txBox="1"/>
          <p:nvPr/>
        </p:nvSpPr>
        <p:spPr>
          <a:xfrm>
            <a:off x="1312422" y="3828530"/>
            <a:ext cx="4178608" cy="2031325"/>
          </a:xfrm>
          <a:prstGeom prst="rect">
            <a:avLst/>
          </a:prstGeom>
          <a:noFill/>
        </p:spPr>
        <p:txBody>
          <a:bodyPr wrap="square" rtlCol="0">
            <a:spAutoFit/>
          </a:bodyPr>
          <a:lstStyle/>
          <a:p>
            <a:r>
              <a:rPr lang="en-US" b="1" dirty="0">
                <a:solidFill>
                  <a:srgbClr val="4619B7"/>
                </a:solidFill>
              </a:rPr>
              <a:t>Pattaya Garden Restaurant</a:t>
            </a:r>
          </a:p>
          <a:p>
            <a:pPr marL="285750" indent="-285750">
              <a:buFont typeface="Arial" panose="020B0604020202020204" pitchFamily="34" charset="0"/>
              <a:buChar char="•"/>
            </a:pPr>
            <a:r>
              <a:rPr lang="en-US" dirty="0">
                <a:solidFill>
                  <a:srgbClr val="4619B7"/>
                </a:solidFill>
              </a:rPr>
              <a:t>They have been awarded by </a:t>
            </a:r>
            <a:r>
              <a:rPr lang="en-US" b="1" dirty="0">
                <a:solidFill>
                  <a:srgbClr val="4619B7"/>
                </a:solidFill>
              </a:rPr>
              <a:t>Thai Select</a:t>
            </a:r>
            <a:r>
              <a:rPr lang="en-US" dirty="0">
                <a:solidFill>
                  <a:srgbClr val="4619B7"/>
                </a:solidFill>
              </a:rPr>
              <a:t>.</a:t>
            </a:r>
          </a:p>
          <a:p>
            <a:pPr marL="285750" indent="-285750">
              <a:buFont typeface="Arial" panose="020B0604020202020204" pitchFamily="34" charset="0"/>
              <a:buChar char="•"/>
            </a:pPr>
            <a:r>
              <a:rPr lang="en-US" dirty="0">
                <a:solidFill>
                  <a:srgbClr val="4619B7"/>
                </a:solidFill>
              </a:rPr>
              <a:t>They are located at </a:t>
            </a:r>
            <a:r>
              <a:rPr lang="en-US" b="1" dirty="0">
                <a:solidFill>
                  <a:srgbClr val="4619B7"/>
                </a:solidFill>
              </a:rPr>
              <a:t>Changi Road</a:t>
            </a:r>
            <a:r>
              <a:rPr lang="en-US" dirty="0">
                <a:solidFill>
                  <a:srgbClr val="4619B7"/>
                </a:solidFill>
              </a:rPr>
              <a:t>.</a:t>
            </a:r>
          </a:p>
          <a:p>
            <a:pPr marL="285750" indent="-285750">
              <a:buFont typeface="Arial" panose="020B0604020202020204" pitchFamily="34" charset="0"/>
              <a:buChar char="•"/>
            </a:pPr>
            <a:r>
              <a:rPr lang="en-US" dirty="0">
                <a:solidFill>
                  <a:srgbClr val="4619B7"/>
                </a:solidFill>
              </a:rPr>
              <a:t>They have restaurants for Dine-in and catering services.</a:t>
            </a:r>
          </a:p>
          <a:p>
            <a:pPr marL="285750" indent="-285750">
              <a:buFont typeface="Arial" panose="020B0604020202020204" pitchFamily="34" charset="0"/>
              <a:buChar char="•"/>
            </a:pPr>
            <a:r>
              <a:rPr lang="en-US" dirty="0">
                <a:solidFill>
                  <a:srgbClr val="4619B7"/>
                </a:solidFill>
              </a:rPr>
              <a:t>They have </a:t>
            </a:r>
            <a:r>
              <a:rPr lang="en-US" b="1" dirty="0">
                <a:solidFill>
                  <a:srgbClr val="FF0000"/>
                </a:solidFill>
              </a:rPr>
              <a:t>569 followers</a:t>
            </a:r>
            <a:r>
              <a:rPr lang="en-US" dirty="0">
                <a:solidFill>
                  <a:srgbClr val="4619B7"/>
                </a:solidFill>
              </a:rPr>
              <a:t>, but last post was in June.</a:t>
            </a:r>
            <a:endParaRPr lang="en-SG" dirty="0">
              <a:solidFill>
                <a:srgbClr val="4619B7"/>
              </a:solidFill>
            </a:endParaRPr>
          </a:p>
        </p:txBody>
      </p:sp>
    </p:spTree>
    <p:extLst>
      <p:ext uri="{BB962C8B-B14F-4D97-AF65-F5344CB8AC3E}">
        <p14:creationId xmlns:p14="http://schemas.microsoft.com/office/powerpoint/2010/main" val="273863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34BFFB-0307-E973-502D-887268FAAAB5}"/>
              </a:ext>
            </a:extLst>
          </p:cNvPr>
          <p:cNvSpPr txBox="1"/>
          <p:nvPr/>
        </p:nvSpPr>
        <p:spPr>
          <a:xfrm>
            <a:off x="1538845" y="884904"/>
            <a:ext cx="9217742" cy="861774"/>
          </a:xfrm>
          <a:prstGeom prst="rect">
            <a:avLst/>
          </a:prstGeom>
          <a:noFill/>
        </p:spPr>
        <p:txBody>
          <a:bodyPr wrap="square" rtlCol="0">
            <a:spAutoFit/>
          </a:bodyPr>
          <a:lstStyle/>
          <a:p>
            <a:r>
              <a:rPr lang="en-US" sz="3200" b="1" dirty="0">
                <a:solidFill>
                  <a:srgbClr val="4619B7"/>
                </a:solidFill>
                <a:latin typeface="Georgia Pro Black" panose="02040A02050405020203" pitchFamily="18" charset="0"/>
              </a:rPr>
              <a:t>COMPETITIVE ANALYSIS - FACEBOOK</a:t>
            </a:r>
          </a:p>
          <a:p>
            <a:endParaRPr lang="en-SG" dirty="0"/>
          </a:p>
        </p:txBody>
      </p:sp>
      <p:graphicFrame>
        <p:nvGraphicFramePr>
          <p:cNvPr id="3" name="Table 2">
            <a:extLst>
              <a:ext uri="{FF2B5EF4-FFF2-40B4-BE49-F238E27FC236}">
                <a16:creationId xmlns:a16="http://schemas.microsoft.com/office/drawing/2014/main" id="{0C894454-EAA2-E27C-26B5-60540AA859AA}"/>
              </a:ext>
            </a:extLst>
          </p:cNvPr>
          <p:cNvGraphicFramePr>
            <a:graphicFrameLocks noGrp="1"/>
          </p:cNvGraphicFramePr>
          <p:nvPr>
            <p:extLst>
              <p:ext uri="{D42A27DB-BD31-4B8C-83A1-F6EECF244321}">
                <p14:modId xmlns:p14="http://schemas.microsoft.com/office/powerpoint/2010/main" val="1824680975"/>
              </p:ext>
            </p:extLst>
          </p:nvPr>
        </p:nvGraphicFramePr>
        <p:xfrm>
          <a:off x="750498" y="1846642"/>
          <a:ext cx="10715403" cy="2661920"/>
        </p:xfrm>
        <a:graphic>
          <a:graphicData uri="http://schemas.openxmlformats.org/drawingml/2006/table">
            <a:tbl>
              <a:tblPr firstRow="1" bandRow="1">
                <a:tableStyleId>{5C22544A-7EE6-4342-B048-85BDC9FD1C3A}</a:tableStyleId>
              </a:tblPr>
              <a:tblGrid>
                <a:gridCol w="2073470">
                  <a:extLst>
                    <a:ext uri="{9D8B030D-6E8A-4147-A177-3AD203B41FA5}">
                      <a16:colId xmlns:a16="http://schemas.microsoft.com/office/drawing/2014/main" val="239752182"/>
                    </a:ext>
                  </a:extLst>
                </a:gridCol>
                <a:gridCol w="1644807">
                  <a:extLst>
                    <a:ext uri="{9D8B030D-6E8A-4147-A177-3AD203B41FA5}">
                      <a16:colId xmlns:a16="http://schemas.microsoft.com/office/drawing/2014/main" val="3200536987"/>
                    </a:ext>
                  </a:extLst>
                </a:gridCol>
                <a:gridCol w="1746586">
                  <a:extLst>
                    <a:ext uri="{9D8B030D-6E8A-4147-A177-3AD203B41FA5}">
                      <a16:colId xmlns:a16="http://schemas.microsoft.com/office/drawing/2014/main" val="1007228229"/>
                    </a:ext>
                  </a:extLst>
                </a:gridCol>
                <a:gridCol w="1664285">
                  <a:extLst>
                    <a:ext uri="{9D8B030D-6E8A-4147-A177-3AD203B41FA5}">
                      <a16:colId xmlns:a16="http://schemas.microsoft.com/office/drawing/2014/main" val="2078302817"/>
                    </a:ext>
                  </a:extLst>
                </a:gridCol>
                <a:gridCol w="1774094">
                  <a:extLst>
                    <a:ext uri="{9D8B030D-6E8A-4147-A177-3AD203B41FA5}">
                      <a16:colId xmlns:a16="http://schemas.microsoft.com/office/drawing/2014/main" val="2334631138"/>
                    </a:ext>
                  </a:extLst>
                </a:gridCol>
                <a:gridCol w="1812161">
                  <a:extLst>
                    <a:ext uri="{9D8B030D-6E8A-4147-A177-3AD203B41FA5}">
                      <a16:colId xmlns:a16="http://schemas.microsoft.com/office/drawing/2014/main" val="1783656118"/>
                    </a:ext>
                  </a:extLst>
                </a:gridCol>
              </a:tblGrid>
              <a:tr h="370840">
                <a:tc>
                  <a:txBody>
                    <a:bodyPr/>
                    <a:lstStyle/>
                    <a:p>
                      <a:r>
                        <a:rPr lang="en-SG" dirty="0"/>
                        <a:t>Comparison Table</a:t>
                      </a:r>
                    </a:p>
                  </a:txBody>
                  <a:tcPr>
                    <a:solidFill>
                      <a:srgbClr val="7030A0"/>
                    </a:solidFill>
                  </a:tcPr>
                </a:tc>
                <a:tc>
                  <a:txBody>
                    <a:bodyPr/>
                    <a:lstStyle/>
                    <a:p>
                      <a:endParaRPr lang="en-SG" dirty="0"/>
                    </a:p>
                  </a:txBody>
                  <a:tcPr>
                    <a:solidFill>
                      <a:srgbClr val="7030A0"/>
                    </a:solidFill>
                  </a:tcPr>
                </a:tc>
                <a:tc>
                  <a:txBody>
                    <a:bodyPr/>
                    <a:lstStyle/>
                    <a:p>
                      <a:endParaRPr lang="en-SG" dirty="0"/>
                    </a:p>
                  </a:txBody>
                  <a:tcPr>
                    <a:solidFill>
                      <a:srgbClr val="7030A0"/>
                    </a:solidFill>
                  </a:tcPr>
                </a:tc>
                <a:tc>
                  <a:txBody>
                    <a:bodyPr/>
                    <a:lstStyle/>
                    <a:p>
                      <a:endParaRPr lang="en-SG" dirty="0"/>
                    </a:p>
                  </a:txBody>
                  <a:tcPr>
                    <a:solidFill>
                      <a:srgbClr val="7030A0"/>
                    </a:solidFill>
                  </a:tcPr>
                </a:tc>
                <a:tc>
                  <a:txBody>
                    <a:bodyPr/>
                    <a:lstStyle/>
                    <a:p>
                      <a:endParaRPr lang="en-SG" dirty="0"/>
                    </a:p>
                  </a:txBody>
                  <a:tcPr>
                    <a:solidFill>
                      <a:srgbClr val="7030A0"/>
                    </a:solidFill>
                  </a:tcPr>
                </a:tc>
                <a:tc>
                  <a:txBody>
                    <a:bodyPr/>
                    <a:lstStyle/>
                    <a:p>
                      <a:endParaRPr lang="en-SG" dirty="0"/>
                    </a:p>
                  </a:txBody>
                  <a:tcPr>
                    <a:solidFill>
                      <a:srgbClr val="7030A0"/>
                    </a:solidFill>
                  </a:tcPr>
                </a:tc>
                <a:extLst>
                  <a:ext uri="{0D108BD9-81ED-4DB2-BD59-A6C34878D82A}">
                    <a16:rowId xmlns:a16="http://schemas.microsoft.com/office/drawing/2014/main" val="633981232"/>
                  </a:ext>
                </a:extLst>
              </a:tr>
              <a:tr h="370840">
                <a:tc>
                  <a:txBody>
                    <a:bodyPr/>
                    <a:lstStyle/>
                    <a:p>
                      <a:r>
                        <a:rPr lang="en-SG" b="1" dirty="0"/>
                        <a:t>Restaurant Name</a:t>
                      </a:r>
                    </a:p>
                  </a:txBody>
                  <a:tcPr>
                    <a:solidFill>
                      <a:srgbClr val="9966FF"/>
                    </a:solidFill>
                  </a:tcPr>
                </a:tc>
                <a:tc>
                  <a:txBody>
                    <a:bodyPr/>
                    <a:lstStyle/>
                    <a:p>
                      <a:r>
                        <a:rPr lang="en-SG" b="1" dirty="0"/>
                        <a:t>Followers</a:t>
                      </a:r>
                    </a:p>
                  </a:txBody>
                  <a:tcPr>
                    <a:solidFill>
                      <a:srgbClr val="9966FF"/>
                    </a:solidFill>
                  </a:tcPr>
                </a:tc>
                <a:tc>
                  <a:txBody>
                    <a:bodyPr/>
                    <a:lstStyle/>
                    <a:p>
                      <a:r>
                        <a:rPr lang="en-SG" b="1" dirty="0"/>
                        <a:t>Following</a:t>
                      </a:r>
                    </a:p>
                  </a:txBody>
                  <a:tcPr>
                    <a:solidFill>
                      <a:srgbClr val="9966FF"/>
                    </a:solidFill>
                  </a:tcPr>
                </a:tc>
                <a:tc>
                  <a:txBody>
                    <a:bodyPr/>
                    <a:lstStyle/>
                    <a:p>
                      <a:r>
                        <a:rPr lang="en-SG" b="1" dirty="0"/>
                        <a:t>Likes</a:t>
                      </a:r>
                    </a:p>
                  </a:txBody>
                  <a:tcPr>
                    <a:solidFill>
                      <a:srgbClr val="9966FF"/>
                    </a:solidFill>
                  </a:tcPr>
                </a:tc>
                <a:tc>
                  <a:txBody>
                    <a:bodyPr/>
                    <a:lstStyle/>
                    <a:p>
                      <a:r>
                        <a:rPr lang="en-SG" b="1" dirty="0"/>
                        <a:t>Reviews</a:t>
                      </a:r>
                    </a:p>
                  </a:txBody>
                  <a:tcPr>
                    <a:solidFill>
                      <a:srgbClr val="9966FF"/>
                    </a:solidFill>
                  </a:tcPr>
                </a:tc>
                <a:tc>
                  <a:txBody>
                    <a:bodyPr/>
                    <a:lstStyle/>
                    <a:p>
                      <a:r>
                        <a:rPr lang="en-SG" b="1" dirty="0"/>
                        <a:t>Recommend</a:t>
                      </a:r>
                    </a:p>
                  </a:txBody>
                  <a:tcPr>
                    <a:solidFill>
                      <a:srgbClr val="9966FF"/>
                    </a:solidFill>
                  </a:tcPr>
                </a:tc>
                <a:extLst>
                  <a:ext uri="{0D108BD9-81ED-4DB2-BD59-A6C34878D82A}">
                    <a16:rowId xmlns:a16="http://schemas.microsoft.com/office/drawing/2014/main" val="4181682898"/>
                  </a:ext>
                </a:extLst>
              </a:tr>
              <a:tr h="370840">
                <a:tc>
                  <a:txBody>
                    <a:bodyPr/>
                    <a:lstStyle/>
                    <a:p>
                      <a:r>
                        <a:rPr lang="en-SG" dirty="0" err="1"/>
                        <a:t>ThaiToGo</a:t>
                      </a:r>
                      <a:r>
                        <a:rPr lang="en-SG" dirty="0"/>
                        <a:t> Restaurant</a:t>
                      </a:r>
                    </a:p>
                  </a:txBody>
                  <a:tcPr>
                    <a:solidFill>
                      <a:srgbClr val="CC99FF"/>
                    </a:solidFill>
                  </a:tcPr>
                </a:tc>
                <a:tc>
                  <a:txBody>
                    <a:bodyPr/>
                    <a:lstStyle/>
                    <a:p>
                      <a:r>
                        <a:rPr lang="en-SG" dirty="0"/>
                        <a:t>394</a:t>
                      </a:r>
                    </a:p>
                  </a:txBody>
                  <a:tcPr>
                    <a:solidFill>
                      <a:srgbClr val="CC99FF"/>
                    </a:solidFill>
                  </a:tcPr>
                </a:tc>
                <a:tc>
                  <a:txBody>
                    <a:bodyPr/>
                    <a:lstStyle/>
                    <a:p>
                      <a:r>
                        <a:rPr lang="en-SG" dirty="0"/>
                        <a:t>405</a:t>
                      </a:r>
                    </a:p>
                  </a:txBody>
                  <a:tcPr>
                    <a:solidFill>
                      <a:srgbClr val="CC99FF"/>
                    </a:solidFill>
                  </a:tcPr>
                </a:tc>
                <a:tc>
                  <a:txBody>
                    <a:bodyPr/>
                    <a:lstStyle/>
                    <a:p>
                      <a:r>
                        <a:rPr lang="en-SG" dirty="0"/>
                        <a:t>394</a:t>
                      </a:r>
                    </a:p>
                  </a:txBody>
                  <a:tcPr>
                    <a:solidFill>
                      <a:srgbClr val="CC99FF"/>
                    </a:solidFill>
                  </a:tcPr>
                </a:tc>
                <a:tc>
                  <a:txBody>
                    <a:bodyPr/>
                    <a:lstStyle/>
                    <a:p>
                      <a:r>
                        <a:rPr lang="en-SG" dirty="0"/>
                        <a:t>Not Yet Rated</a:t>
                      </a:r>
                    </a:p>
                  </a:txBody>
                  <a:tcPr>
                    <a:solidFill>
                      <a:srgbClr val="CC99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a:t>Not Yet Rated</a:t>
                      </a:r>
                    </a:p>
                    <a:p>
                      <a:endParaRPr lang="en-SG" dirty="0"/>
                    </a:p>
                  </a:txBody>
                  <a:tcPr>
                    <a:solidFill>
                      <a:srgbClr val="CC99FF"/>
                    </a:solidFill>
                  </a:tcPr>
                </a:tc>
                <a:extLst>
                  <a:ext uri="{0D108BD9-81ED-4DB2-BD59-A6C34878D82A}">
                    <a16:rowId xmlns:a16="http://schemas.microsoft.com/office/drawing/2014/main" val="2471649085"/>
                  </a:ext>
                </a:extLst>
              </a:tr>
              <a:tr h="370840">
                <a:tc>
                  <a:txBody>
                    <a:bodyPr/>
                    <a:lstStyle/>
                    <a:p>
                      <a:r>
                        <a:rPr lang="en-SG" dirty="0"/>
                        <a:t>Jai Thai Restaurant</a:t>
                      </a:r>
                    </a:p>
                  </a:txBody>
                  <a:tcPr>
                    <a:solidFill>
                      <a:srgbClr val="99CCFF"/>
                    </a:solidFill>
                  </a:tcPr>
                </a:tc>
                <a:tc>
                  <a:txBody>
                    <a:bodyPr/>
                    <a:lstStyle/>
                    <a:p>
                      <a:r>
                        <a:rPr lang="en-SG" dirty="0"/>
                        <a:t>2,600</a:t>
                      </a:r>
                    </a:p>
                  </a:txBody>
                  <a:tcPr>
                    <a:solidFill>
                      <a:srgbClr val="99C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a:t>Not Yet Rated</a:t>
                      </a:r>
                    </a:p>
                    <a:p>
                      <a:endParaRPr lang="en-SG" dirty="0"/>
                    </a:p>
                  </a:txBody>
                  <a:tcPr>
                    <a:solidFill>
                      <a:srgbClr val="99CCFF"/>
                    </a:solidFill>
                  </a:tcPr>
                </a:tc>
                <a:tc>
                  <a:txBody>
                    <a:bodyPr/>
                    <a:lstStyle/>
                    <a:p>
                      <a:r>
                        <a:rPr lang="en-SG" dirty="0"/>
                        <a:t>2,500</a:t>
                      </a:r>
                    </a:p>
                  </a:txBody>
                  <a:tcPr>
                    <a:solidFill>
                      <a:srgbClr val="99CCFF"/>
                    </a:solidFill>
                  </a:tcPr>
                </a:tc>
                <a:tc>
                  <a:txBody>
                    <a:bodyPr/>
                    <a:lstStyle/>
                    <a:p>
                      <a:r>
                        <a:rPr lang="en-SG" dirty="0"/>
                        <a:t>230</a:t>
                      </a:r>
                    </a:p>
                  </a:txBody>
                  <a:tcPr>
                    <a:solidFill>
                      <a:srgbClr val="99CCFF"/>
                    </a:solidFill>
                  </a:tcPr>
                </a:tc>
                <a:tc>
                  <a:txBody>
                    <a:bodyPr/>
                    <a:lstStyle/>
                    <a:p>
                      <a:r>
                        <a:rPr lang="en-SG" dirty="0"/>
                        <a:t>72%</a:t>
                      </a:r>
                    </a:p>
                  </a:txBody>
                  <a:tcPr>
                    <a:solidFill>
                      <a:srgbClr val="99CCFF"/>
                    </a:solidFill>
                  </a:tcPr>
                </a:tc>
                <a:extLst>
                  <a:ext uri="{0D108BD9-81ED-4DB2-BD59-A6C34878D82A}">
                    <a16:rowId xmlns:a16="http://schemas.microsoft.com/office/drawing/2014/main" val="2798788246"/>
                  </a:ext>
                </a:extLst>
              </a:tr>
              <a:tr h="370840">
                <a:tc>
                  <a:txBody>
                    <a:bodyPr/>
                    <a:lstStyle/>
                    <a:p>
                      <a:r>
                        <a:rPr lang="en-SG" dirty="0"/>
                        <a:t>Pattaya Garden Restaurant</a:t>
                      </a:r>
                    </a:p>
                  </a:txBody>
                  <a:tcPr>
                    <a:solidFill>
                      <a:srgbClr val="FFCCFF"/>
                    </a:solidFill>
                  </a:tcPr>
                </a:tc>
                <a:tc>
                  <a:txBody>
                    <a:bodyPr/>
                    <a:lstStyle/>
                    <a:p>
                      <a:r>
                        <a:rPr lang="en-SG" dirty="0"/>
                        <a:t>567</a:t>
                      </a:r>
                    </a:p>
                  </a:txBody>
                  <a:tcPr>
                    <a:solidFill>
                      <a:srgbClr val="FFCCFF"/>
                    </a:solidFill>
                  </a:tcPr>
                </a:tc>
                <a:tc>
                  <a:txBody>
                    <a:bodyPr/>
                    <a:lstStyle/>
                    <a:p>
                      <a:r>
                        <a:rPr lang="en-SG" dirty="0"/>
                        <a:t>0</a:t>
                      </a:r>
                    </a:p>
                  </a:txBody>
                  <a:tcPr>
                    <a:solidFill>
                      <a:srgbClr val="FFC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a:t>Not Yet Rated</a:t>
                      </a:r>
                    </a:p>
                    <a:p>
                      <a:endParaRPr lang="en-SG" dirty="0"/>
                    </a:p>
                  </a:txBody>
                  <a:tcPr>
                    <a:solidFill>
                      <a:srgbClr val="FFCCFF"/>
                    </a:solidFill>
                  </a:tcPr>
                </a:tc>
                <a:tc>
                  <a:txBody>
                    <a:bodyPr/>
                    <a:lstStyle/>
                    <a:p>
                      <a:r>
                        <a:rPr lang="en-SG" dirty="0"/>
                        <a:t>77</a:t>
                      </a:r>
                    </a:p>
                  </a:txBody>
                  <a:tcPr>
                    <a:solidFill>
                      <a:srgbClr val="FFCCFF"/>
                    </a:solidFill>
                  </a:tcPr>
                </a:tc>
                <a:tc>
                  <a:txBody>
                    <a:bodyPr/>
                    <a:lstStyle/>
                    <a:p>
                      <a:r>
                        <a:rPr lang="en-SG" dirty="0"/>
                        <a:t>76%</a:t>
                      </a:r>
                    </a:p>
                  </a:txBody>
                  <a:tcPr>
                    <a:solidFill>
                      <a:srgbClr val="FFCCFF"/>
                    </a:solidFill>
                  </a:tcPr>
                </a:tc>
                <a:extLst>
                  <a:ext uri="{0D108BD9-81ED-4DB2-BD59-A6C34878D82A}">
                    <a16:rowId xmlns:a16="http://schemas.microsoft.com/office/drawing/2014/main" val="3886843129"/>
                  </a:ext>
                </a:extLst>
              </a:tr>
            </a:tbl>
          </a:graphicData>
        </a:graphic>
      </p:graphicFrame>
      <p:sp>
        <p:nvSpPr>
          <p:cNvPr id="5" name="TextBox 4">
            <a:extLst>
              <a:ext uri="{FF2B5EF4-FFF2-40B4-BE49-F238E27FC236}">
                <a16:creationId xmlns:a16="http://schemas.microsoft.com/office/drawing/2014/main" id="{80464C12-BB76-B15A-B6FF-EF8A4256AEC4}"/>
              </a:ext>
            </a:extLst>
          </p:cNvPr>
          <p:cNvSpPr txBox="1"/>
          <p:nvPr/>
        </p:nvSpPr>
        <p:spPr>
          <a:xfrm>
            <a:off x="750498" y="4761781"/>
            <a:ext cx="8432886" cy="923330"/>
          </a:xfrm>
          <a:prstGeom prst="rect">
            <a:avLst/>
          </a:prstGeom>
          <a:noFill/>
        </p:spPr>
        <p:txBody>
          <a:bodyPr wrap="none" rtlCol="0">
            <a:spAutoFit/>
          </a:bodyPr>
          <a:lstStyle/>
          <a:p>
            <a:r>
              <a:rPr lang="en-SG" b="1" dirty="0" err="1">
                <a:solidFill>
                  <a:srgbClr val="9966FF"/>
                </a:solidFill>
              </a:rPr>
              <a:t>ThaiToGo</a:t>
            </a:r>
            <a:r>
              <a:rPr lang="en-SG" b="1" dirty="0"/>
              <a:t> </a:t>
            </a:r>
            <a:r>
              <a:rPr lang="en-SG" dirty="0"/>
              <a:t>has </a:t>
            </a:r>
            <a:r>
              <a:rPr lang="en-SG" b="1" dirty="0">
                <a:solidFill>
                  <a:srgbClr val="FF0000"/>
                </a:solidFill>
              </a:rPr>
              <a:t>394</a:t>
            </a:r>
            <a:r>
              <a:rPr lang="en-SG" dirty="0">
                <a:solidFill>
                  <a:srgbClr val="FF0000"/>
                </a:solidFill>
              </a:rPr>
              <a:t> Followers </a:t>
            </a:r>
            <a:r>
              <a:rPr lang="en-SG" dirty="0"/>
              <a:t>but </a:t>
            </a:r>
            <a:r>
              <a:rPr lang="en-SG" b="1" dirty="0">
                <a:solidFill>
                  <a:srgbClr val="FF0000"/>
                </a:solidFill>
              </a:rPr>
              <a:t>No</a:t>
            </a:r>
            <a:r>
              <a:rPr lang="en-SG" dirty="0">
                <a:solidFill>
                  <a:srgbClr val="FF0000"/>
                </a:solidFill>
              </a:rPr>
              <a:t> reviews </a:t>
            </a:r>
            <a:r>
              <a:rPr lang="en-SG" dirty="0"/>
              <a:t>and </a:t>
            </a:r>
            <a:r>
              <a:rPr lang="en-SG" b="1" dirty="0">
                <a:solidFill>
                  <a:srgbClr val="FF0000"/>
                </a:solidFill>
              </a:rPr>
              <a:t>No</a:t>
            </a:r>
            <a:r>
              <a:rPr lang="en-SG" dirty="0">
                <a:solidFill>
                  <a:srgbClr val="FF0000"/>
                </a:solidFill>
              </a:rPr>
              <a:t> recommendation</a:t>
            </a:r>
          </a:p>
          <a:p>
            <a:r>
              <a:rPr lang="en-SG" b="1" dirty="0">
                <a:solidFill>
                  <a:srgbClr val="3366FF"/>
                </a:solidFill>
              </a:rPr>
              <a:t>Jai Thai </a:t>
            </a:r>
            <a:r>
              <a:rPr lang="en-SG" dirty="0"/>
              <a:t>Shows has </a:t>
            </a:r>
            <a:r>
              <a:rPr lang="en-SG" b="1" dirty="0">
                <a:solidFill>
                  <a:srgbClr val="FF0000"/>
                </a:solidFill>
              </a:rPr>
              <a:t>2,600</a:t>
            </a:r>
            <a:r>
              <a:rPr lang="en-SG" dirty="0">
                <a:solidFill>
                  <a:srgbClr val="FF0000"/>
                </a:solidFill>
              </a:rPr>
              <a:t> Followers (Highest) </a:t>
            </a:r>
            <a:r>
              <a:rPr lang="en-SG" dirty="0"/>
              <a:t>with </a:t>
            </a:r>
            <a:r>
              <a:rPr lang="en-SG" b="1" dirty="0">
                <a:solidFill>
                  <a:srgbClr val="FF0000"/>
                </a:solidFill>
              </a:rPr>
              <a:t>230</a:t>
            </a:r>
            <a:r>
              <a:rPr lang="en-SG" dirty="0">
                <a:solidFill>
                  <a:srgbClr val="FF0000"/>
                </a:solidFill>
              </a:rPr>
              <a:t> Reviews </a:t>
            </a:r>
            <a:r>
              <a:rPr lang="en-SG" dirty="0"/>
              <a:t>and </a:t>
            </a:r>
            <a:r>
              <a:rPr lang="en-SG" b="1" dirty="0">
                <a:solidFill>
                  <a:srgbClr val="FF0000"/>
                </a:solidFill>
              </a:rPr>
              <a:t>72%</a:t>
            </a:r>
            <a:r>
              <a:rPr lang="en-SG" dirty="0">
                <a:solidFill>
                  <a:srgbClr val="FF0000"/>
                </a:solidFill>
              </a:rPr>
              <a:t> Recommendation</a:t>
            </a:r>
          </a:p>
          <a:p>
            <a:r>
              <a:rPr lang="en-SG" b="1" dirty="0">
                <a:solidFill>
                  <a:srgbClr val="FF33CC"/>
                </a:solidFill>
              </a:rPr>
              <a:t>Pattaya Garden </a:t>
            </a:r>
            <a:r>
              <a:rPr lang="en-SG" dirty="0"/>
              <a:t>has </a:t>
            </a:r>
            <a:r>
              <a:rPr lang="en-SG" b="1" dirty="0">
                <a:solidFill>
                  <a:srgbClr val="FF0000"/>
                </a:solidFill>
              </a:rPr>
              <a:t>567</a:t>
            </a:r>
            <a:r>
              <a:rPr lang="en-SG" dirty="0">
                <a:solidFill>
                  <a:srgbClr val="FF0000"/>
                </a:solidFill>
              </a:rPr>
              <a:t> Followers </a:t>
            </a:r>
            <a:r>
              <a:rPr lang="en-SG" dirty="0"/>
              <a:t>with </a:t>
            </a:r>
            <a:r>
              <a:rPr lang="en-SG" b="1" dirty="0">
                <a:solidFill>
                  <a:srgbClr val="FF0000"/>
                </a:solidFill>
              </a:rPr>
              <a:t>77</a:t>
            </a:r>
            <a:r>
              <a:rPr lang="en-SG" dirty="0">
                <a:solidFill>
                  <a:srgbClr val="FF0000"/>
                </a:solidFill>
              </a:rPr>
              <a:t> Reviews </a:t>
            </a:r>
            <a:r>
              <a:rPr lang="en-SG" dirty="0"/>
              <a:t>but </a:t>
            </a:r>
            <a:r>
              <a:rPr lang="en-SG" dirty="0">
                <a:solidFill>
                  <a:srgbClr val="FF0000"/>
                </a:solidFill>
              </a:rPr>
              <a:t>highest Recommendation at </a:t>
            </a:r>
            <a:r>
              <a:rPr lang="en-SG" b="1" dirty="0">
                <a:solidFill>
                  <a:srgbClr val="FF0000"/>
                </a:solidFill>
              </a:rPr>
              <a:t>76%</a:t>
            </a:r>
          </a:p>
        </p:txBody>
      </p:sp>
    </p:spTree>
    <p:extLst>
      <p:ext uri="{BB962C8B-B14F-4D97-AF65-F5344CB8AC3E}">
        <p14:creationId xmlns:p14="http://schemas.microsoft.com/office/powerpoint/2010/main" val="1718650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5FE73A-AFEC-6D0B-3687-1F4D775C6801}"/>
              </a:ext>
            </a:extLst>
          </p:cNvPr>
          <p:cNvSpPr txBox="1"/>
          <p:nvPr/>
        </p:nvSpPr>
        <p:spPr>
          <a:xfrm>
            <a:off x="1659615" y="749065"/>
            <a:ext cx="9217742" cy="861774"/>
          </a:xfrm>
          <a:prstGeom prst="rect">
            <a:avLst/>
          </a:prstGeom>
          <a:noFill/>
        </p:spPr>
        <p:txBody>
          <a:bodyPr wrap="square" rtlCol="0">
            <a:spAutoFit/>
          </a:bodyPr>
          <a:lstStyle/>
          <a:p>
            <a:r>
              <a:rPr lang="en-US" sz="3200" b="1" dirty="0">
                <a:solidFill>
                  <a:srgbClr val="4619B7"/>
                </a:solidFill>
                <a:latin typeface="Georgia Pro Black" panose="02040A02050405020203" pitchFamily="18" charset="0"/>
              </a:rPr>
              <a:t>MARKETING STRATEGY - FACEBOOK</a:t>
            </a:r>
          </a:p>
          <a:p>
            <a:endParaRPr lang="en-SG" dirty="0"/>
          </a:p>
        </p:txBody>
      </p:sp>
      <p:graphicFrame>
        <p:nvGraphicFramePr>
          <p:cNvPr id="3" name="Table 2">
            <a:extLst>
              <a:ext uri="{FF2B5EF4-FFF2-40B4-BE49-F238E27FC236}">
                <a16:creationId xmlns:a16="http://schemas.microsoft.com/office/drawing/2014/main" id="{6642C299-5578-949F-1252-9CA81A39DDCA}"/>
              </a:ext>
            </a:extLst>
          </p:cNvPr>
          <p:cNvGraphicFramePr>
            <a:graphicFrameLocks noGrp="1"/>
          </p:cNvGraphicFramePr>
          <p:nvPr>
            <p:extLst>
              <p:ext uri="{D42A27DB-BD31-4B8C-83A1-F6EECF244321}">
                <p14:modId xmlns:p14="http://schemas.microsoft.com/office/powerpoint/2010/main" val="3038947885"/>
              </p:ext>
            </p:extLst>
          </p:nvPr>
        </p:nvGraphicFramePr>
        <p:xfrm>
          <a:off x="756249" y="1440611"/>
          <a:ext cx="10679502" cy="4532485"/>
        </p:xfrm>
        <a:graphic>
          <a:graphicData uri="http://schemas.openxmlformats.org/drawingml/2006/table">
            <a:tbl>
              <a:tblPr firstRow="1" bandRow="1">
                <a:tableStyleId>{5C22544A-7EE6-4342-B048-85BDC9FD1C3A}</a:tableStyleId>
              </a:tblPr>
              <a:tblGrid>
                <a:gridCol w="4109049">
                  <a:extLst>
                    <a:ext uri="{9D8B030D-6E8A-4147-A177-3AD203B41FA5}">
                      <a16:colId xmlns:a16="http://schemas.microsoft.com/office/drawing/2014/main" val="3854039127"/>
                    </a:ext>
                  </a:extLst>
                </a:gridCol>
                <a:gridCol w="6570453">
                  <a:extLst>
                    <a:ext uri="{9D8B030D-6E8A-4147-A177-3AD203B41FA5}">
                      <a16:colId xmlns:a16="http://schemas.microsoft.com/office/drawing/2014/main" val="375682378"/>
                    </a:ext>
                  </a:extLst>
                </a:gridCol>
              </a:tblGrid>
              <a:tr h="855784">
                <a:tc>
                  <a:txBody>
                    <a:bodyPr/>
                    <a:lstStyle/>
                    <a:p>
                      <a:r>
                        <a:rPr lang="en-SG" sz="1600" b="1" i="0" kern="1200" dirty="0">
                          <a:solidFill>
                            <a:schemeClr val="tx1"/>
                          </a:solidFill>
                          <a:effectLst/>
                          <a:latin typeface="+mn-lt"/>
                          <a:ea typeface="+mn-ea"/>
                          <a:cs typeface="+mn-cs"/>
                        </a:rPr>
                        <a:t>Engaging Content</a:t>
                      </a:r>
                      <a:endParaRPr lang="en-SG" sz="1600" dirty="0">
                        <a:solidFill>
                          <a:schemeClr val="tx1"/>
                        </a:solidFill>
                      </a:endParaRPr>
                    </a:p>
                  </a:txBody>
                  <a:tcPr>
                    <a:solidFill>
                      <a:srgbClr val="FFCC66"/>
                    </a:solidFill>
                  </a:tcPr>
                </a:tc>
                <a:tc>
                  <a:txBody>
                    <a:bodyPr/>
                    <a:lstStyle/>
                    <a:p>
                      <a:r>
                        <a:rPr lang="en-US" sz="1600" b="0" i="0" kern="1200" dirty="0">
                          <a:solidFill>
                            <a:schemeClr val="tx1"/>
                          </a:solidFill>
                          <a:effectLst/>
                          <a:latin typeface="+mn-lt"/>
                          <a:ea typeface="+mn-ea"/>
                          <a:cs typeface="+mn-cs"/>
                        </a:rPr>
                        <a:t>Share behind-the-scenes videos of food preparation, staff highlights, or daily specials. Use live videos for cooking demonstrations or Q&amp;A sessions.</a:t>
                      </a:r>
                      <a:endParaRPr lang="en-SG" sz="1600" dirty="0">
                        <a:solidFill>
                          <a:schemeClr val="tx1"/>
                        </a:solidFill>
                      </a:endParaRPr>
                    </a:p>
                  </a:txBody>
                  <a:tcPr>
                    <a:solidFill>
                      <a:srgbClr val="FFCC66"/>
                    </a:solidFill>
                  </a:tcPr>
                </a:tc>
                <a:extLst>
                  <a:ext uri="{0D108BD9-81ED-4DB2-BD59-A6C34878D82A}">
                    <a16:rowId xmlns:a16="http://schemas.microsoft.com/office/drawing/2014/main" val="3349543522"/>
                  </a:ext>
                </a:extLst>
              </a:tr>
              <a:tr h="855784">
                <a:tc>
                  <a:txBody>
                    <a:bodyPr/>
                    <a:lstStyle/>
                    <a:p>
                      <a:r>
                        <a:rPr lang="en-SG" sz="1600" b="1" i="0" kern="1200" dirty="0">
                          <a:solidFill>
                            <a:schemeClr val="dk1"/>
                          </a:solidFill>
                          <a:effectLst/>
                          <a:latin typeface="+mn-lt"/>
                          <a:ea typeface="+mn-ea"/>
                          <a:cs typeface="+mn-cs"/>
                        </a:rPr>
                        <a:t>Targeted Ads</a:t>
                      </a:r>
                      <a:endParaRPr lang="en-SG" sz="1600" dirty="0"/>
                    </a:p>
                  </a:txBody>
                  <a:tcPr>
                    <a:solidFill>
                      <a:srgbClr val="FFFFCC"/>
                    </a:solidFill>
                  </a:tcPr>
                </a:tc>
                <a:tc>
                  <a:txBody>
                    <a:bodyPr/>
                    <a:lstStyle/>
                    <a:p>
                      <a:r>
                        <a:rPr lang="en-US" sz="1600" b="0" i="0" kern="1200" dirty="0">
                          <a:solidFill>
                            <a:schemeClr val="dk1"/>
                          </a:solidFill>
                          <a:effectLst/>
                          <a:latin typeface="+mn-lt"/>
                          <a:ea typeface="+mn-ea"/>
                          <a:cs typeface="+mn-cs"/>
                        </a:rPr>
                        <a:t>Utilize Facebook Ads to reach specific demographics, such as young professionals or families in Singapore who enjoy Thai cuisine. Use geo-targeting to focus on nearby neighborhoods.</a:t>
                      </a:r>
                      <a:endParaRPr lang="en-SG" sz="1600" dirty="0"/>
                    </a:p>
                  </a:txBody>
                  <a:tcPr>
                    <a:solidFill>
                      <a:srgbClr val="FFFFCC"/>
                    </a:solidFill>
                  </a:tcPr>
                </a:tc>
                <a:extLst>
                  <a:ext uri="{0D108BD9-81ED-4DB2-BD59-A6C34878D82A}">
                    <a16:rowId xmlns:a16="http://schemas.microsoft.com/office/drawing/2014/main" val="3106202292"/>
                  </a:ext>
                </a:extLst>
              </a:tr>
              <a:tr h="602218">
                <a:tc>
                  <a:txBody>
                    <a:bodyPr/>
                    <a:lstStyle/>
                    <a:p>
                      <a:r>
                        <a:rPr lang="en-SG" sz="1600" b="1" i="0" kern="1200" dirty="0">
                          <a:solidFill>
                            <a:schemeClr val="dk1"/>
                          </a:solidFill>
                          <a:effectLst/>
                          <a:latin typeface="+mn-lt"/>
                          <a:ea typeface="+mn-ea"/>
                          <a:cs typeface="+mn-cs"/>
                        </a:rPr>
                        <a:t>Customer Engagement</a:t>
                      </a:r>
                      <a:endParaRPr lang="en-SG" sz="1600" dirty="0"/>
                    </a:p>
                  </a:txBody>
                  <a:tcPr>
                    <a:solidFill>
                      <a:srgbClr val="FFCC66"/>
                    </a:solidFill>
                  </a:tcPr>
                </a:tc>
                <a:tc>
                  <a:txBody>
                    <a:bodyPr/>
                    <a:lstStyle/>
                    <a:p>
                      <a:r>
                        <a:rPr lang="en-US" sz="1600" b="0" i="0" kern="1200" dirty="0">
                          <a:solidFill>
                            <a:schemeClr val="dk1"/>
                          </a:solidFill>
                          <a:effectLst/>
                          <a:latin typeface="+mn-lt"/>
                          <a:ea typeface="+mn-ea"/>
                          <a:cs typeface="+mn-cs"/>
                        </a:rPr>
                        <a:t>Create polls, challenges, or themed contests (e.g., best photo of a dish) to engage your audience and encourage sharing.</a:t>
                      </a:r>
                      <a:endParaRPr lang="en-SG" sz="1600" dirty="0"/>
                    </a:p>
                  </a:txBody>
                  <a:tcPr>
                    <a:solidFill>
                      <a:srgbClr val="FFCC66"/>
                    </a:solidFill>
                  </a:tcPr>
                </a:tc>
                <a:extLst>
                  <a:ext uri="{0D108BD9-81ED-4DB2-BD59-A6C34878D82A}">
                    <a16:rowId xmlns:a16="http://schemas.microsoft.com/office/drawing/2014/main" val="3179957333"/>
                  </a:ext>
                </a:extLst>
              </a:tr>
              <a:tr h="602218">
                <a:tc>
                  <a:txBody>
                    <a:bodyPr/>
                    <a:lstStyle/>
                    <a:p>
                      <a:r>
                        <a:rPr lang="en-SG" sz="1600" b="1" i="0" kern="1200" dirty="0">
                          <a:solidFill>
                            <a:schemeClr val="dk1"/>
                          </a:solidFill>
                          <a:effectLst/>
                          <a:latin typeface="+mn-lt"/>
                          <a:ea typeface="+mn-ea"/>
                          <a:cs typeface="+mn-cs"/>
                        </a:rPr>
                        <a:t>Community Involvement</a:t>
                      </a:r>
                      <a:endParaRPr lang="en-SG" sz="1600" dirty="0"/>
                    </a:p>
                  </a:txBody>
                  <a:tcPr>
                    <a:solidFill>
                      <a:srgbClr val="FFFFCC"/>
                    </a:solidFill>
                  </a:tcPr>
                </a:tc>
                <a:tc>
                  <a:txBody>
                    <a:bodyPr/>
                    <a:lstStyle/>
                    <a:p>
                      <a:r>
                        <a:rPr lang="en-US" sz="1600" b="0" i="0" kern="1200" dirty="0">
                          <a:solidFill>
                            <a:schemeClr val="dk1"/>
                          </a:solidFill>
                          <a:effectLst/>
                          <a:latin typeface="+mn-lt"/>
                          <a:ea typeface="+mn-ea"/>
                          <a:cs typeface="+mn-cs"/>
                        </a:rPr>
                        <a:t>Promote local events or causes that the restaurant supports or participates in, creating strong community ties.</a:t>
                      </a:r>
                      <a:endParaRPr lang="en-SG" sz="1600" dirty="0"/>
                    </a:p>
                  </a:txBody>
                  <a:tcPr>
                    <a:solidFill>
                      <a:srgbClr val="FFFFCC"/>
                    </a:solidFill>
                  </a:tcPr>
                </a:tc>
                <a:extLst>
                  <a:ext uri="{0D108BD9-81ED-4DB2-BD59-A6C34878D82A}">
                    <a16:rowId xmlns:a16="http://schemas.microsoft.com/office/drawing/2014/main" val="147210881"/>
                  </a:ext>
                </a:extLst>
              </a:tr>
              <a:tr h="950871">
                <a:tc>
                  <a:txBody>
                    <a:bodyPr/>
                    <a:lstStyle/>
                    <a:p>
                      <a:r>
                        <a:rPr lang="en-SG" sz="1800" b="1" i="0" kern="1200" dirty="0">
                          <a:solidFill>
                            <a:schemeClr val="dk1"/>
                          </a:solidFill>
                          <a:effectLst/>
                          <a:latin typeface="+mn-lt"/>
                          <a:ea typeface="+mn-ea"/>
                          <a:cs typeface="+mn-cs"/>
                        </a:rPr>
                        <a:t>Reviews and User-Generated Content</a:t>
                      </a:r>
                      <a:endParaRPr lang="en-SG" dirty="0"/>
                    </a:p>
                  </a:txBody>
                  <a:tcPr>
                    <a:solidFill>
                      <a:srgbClr val="FFCC66"/>
                    </a:solidFill>
                  </a:tcPr>
                </a:tc>
                <a:tc>
                  <a:txBody>
                    <a:bodyPr/>
                    <a:lstStyle/>
                    <a:p>
                      <a:r>
                        <a:rPr lang="en-US" sz="1800" b="0" i="0" kern="1200" dirty="0">
                          <a:solidFill>
                            <a:schemeClr val="dk1"/>
                          </a:solidFill>
                          <a:effectLst/>
                          <a:latin typeface="+mn-lt"/>
                          <a:ea typeface="+mn-ea"/>
                          <a:cs typeface="+mn-cs"/>
                        </a:rPr>
                        <a:t>Encourage customers to leave reviews and share their dining experiences. Feature these on your page to build trust and attract new customers.</a:t>
                      </a:r>
                      <a:endParaRPr lang="en-SG" dirty="0"/>
                    </a:p>
                  </a:txBody>
                  <a:tcPr>
                    <a:solidFill>
                      <a:srgbClr val="FFCC66"/>
                    </a:solidFill>
                  </a:tcPr>
                </a:tc>
                <a:extLst>
                  <a:ext uri="{0D108BD9-81ED-4DB2-BD59-A6C34878D82A}">
                    <a16:rowId xmlns:a16="http://schemas.microsoft.com/office/drawing/2014/main" val="2144336860"/>
                  </a:ext>
                </a:extLst>
              </a:tr>
              <a:tr h="665610">
                <a:tc>
                  <a:txBody>
                    <a:bodyPr/>
                    <a:lstStyle/>
                    <a:p>
                      <a:r>
                        <a:rPr lang="en-SG" sz="1800" b="1" i="0" kern="1200" dirty="0">
                          <a:solidFill>
                            <a:schemeClr val="dk1"/>
                          </a:solidFill>
                          <a:effectLst/>
                          <a:latin typeface="+mn-lt"/>
                          <a:ea typeface="+mn-ea"/>
                          <a:cs typeface="+mn-cs"/>
                        </a:rPr>
                        <a:t>Event Promotion</a:t>
                      </a:r>
                      <a:endParaRPr lang="en-SG" dirty="0"/>
                    </a:p>
                  </a:txBody>
                  <a:tcPr>
                    <a:solidFill>
                      <a:srgbClr val="FFFFCC"/>
                    </a:solidFill>
                  </a:tcPr>
                </a:tc>
                <a:tc>
                  <a:txBody>
                    <a:bodyPr/>
                    <a:lstStyle/>
                    <a:p>
                      <a:r>
                        <a:rPr lang="en-US" sz="1800" b="0" i="0" kern="1200" dirty="0">
                          <a:solidFill>
                            <a:schemeClr val="dk1"/>
                          </a:solidFill>
                          <a:effectLst/>
                          <a:latin typeface="+mn-lt"/>
                          <a:ea typeface="+mn-ea"/>
                          <a:cs typeface="+mn-cs"/>
                        </a:rPr>
                        <a:t>Use the Events feature to promote special events, such as Thai festival celebrations, cooking classes, or tasting nights.</a:t>
                      </a:r>
                      <a:endParaRPr lang="en-SG" dirty="0"/>
                    </a:p>
                  </a:txBody>
                  <a:tcPr>
                    <a:solidFill>
                      <a:srgbClr val="FFFFCC"/>
                    </a:solidFill>
                  </a:tcPr>
                </a:tc>
                <a:extLst>
                  <a:ext uri="{0D108BD9-81ED-4DB2-BD59-A6C34878D82A}">
                    <a16:rowId xmlns:a16="http://schemas.microsoft.com/office/drawing/2014/main" val="1731046394"/>
                  </a:ext>
                </a:extLst>
              </a:tr>
            </a:tbl>
          </a:graphicData>
        </a:graphic>
      </p:graphicFrame>
    </p:spTree>
    <p:extLst>
      <p:ext uri="{BB962C8B-B14F-4D97-AF65-F5344CB8AC3E}">
        <p14:creationId xmlns:p14="http://schemas.microsoft.com/office/powerpoint/2010/main" val="1876922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72819-F5A6-1ADC-E231-DBA8E2A9F74D}"/>
              </a:ext>
            </a:extLst>
          </p:cNvPr>
          <p:cNvSpPr txBox="1"/>
          <p:nvPr/>
        </p:nvSpPr>
        <p:spPr>
          <a:xfrm>
            <a:off x="1733911" y="583137"/>
            <a:ext cx="8540150" cy="531195"/>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2800" b="1" kern="1200" cap="none" dirty="0">
                <a:ln w="3175" cmpd="sng">
                  <a:noFill/>
                </a:ln>
                <a:solidFill>
                  <a:srgbClr val="4619B7"/>
                </a:solidFill>
                <a:effectLst/>
                <a:latin typeface="Georgia Pro Black" panose="02040A02050405020203" pitchFamily="18" charset="0"/>
                <a:ea typeface="+mj-ea"/>
                <a:cs typeface="+mj-cs"/>
              </a:rPr>
              <a:t>COMPETITIVE ANALYSIS - INSTAGRAM</a:t>
            </a:r>
          </a:p>
        </p:txBody>
      </p:sp>
      <p:pic>
        <p:nvPicPr>
          <p:cNvPr id="5" name="Picture 4">
            <a:extLst>
              <a:ext uri="{FF2B5EF4-FFF2-40B4-BE49-F238E27FC236}">
                <a16:creationId xmlns:a16="http://schemas.microsoft.com/office/drawing/2014/main" id="{08C3ACAF-8B89-66AD-1351-16E87894C0E2}"/>
              </a:ext>
            </a:extLst>
          </p:cNvPr>
          <p:cNvPicPr>
            <a:picLocks noChangeAspect="1"/>
          </p:cNvPicPr>
          <p:nvPr/>
        </p:nvPicPr>
        <p:blipFill>
          <a:blip r:embed="rId2"/>
          <a:srcRect r="3532" b="-4"/>
          <a:stretch/>
        </p:blipFill>
        <p:spPr>
          <a:xfrm>
            <a:off x="1207699" y="1164567"/>
            <a:ext cx="2352311" cy="2087592"/>
          </a:xfrm>
          <a:prstGeom prst="rect">
            <a:avLst/>
          </a:prstGeom>
        </p:spPr>
      </p:pic>
      <p:pic>
        <p:nvPicPr>
          <p:cNvPr id="4" name="Picture 3">
            <a:extLst>
              <a:ext uri="{FF2B5EF4-FFF2-40B4-BE49-F238E27FC236}">
                <a16:creationId xmlns:a16="http://schemas.microsoft.com/office/drawing/2014/main" id="{BF8F3378-B77F-6643-F0A6-1A8BA29020ED}"/>
              </a:ext>
            </a:extLst>
          </p:cNvPr>
          <p:cNvPicPr>
            <a:picLocks noChangeAspect="1"/>
          </p:cNvPicPr>
          <p:nvPr/>
        </p:nvPicPr>
        <p:blipFill>
          <a:blip r:embed="rId3"/>
          <a:srcRect r="4" b="15427"/>
          <a:stretch/>
        </p:blipFill>
        <p:spPr>
          <a:xfrm>
            <a:off x="8174891" y="1122242"/>
            <a:ext cx="2608128" cy="2099458"/>
          </a:xfrm>
          <a:prstGeom prst="rect">
            <a:avLst/>
          </a:prstGeom>
        </p:spPr>
      </p:pic>
      <p:pic>
        <p:nvPicPr>
          <p:cNvPr id="8" name="Picture 7">
            <a:extLst>
              <a:ext uri="{FF2B5EF4-FFF2-40B4-BE49-F238E27FC236}">
                <a16:creationId xmlns:a16="http://schemas.microsoft.com/office/drawing/2014/main" id="{9CC37C29-263F-0A4B-82CD-EC6398D5080F}"/>
              </a:ext>
            </a:extLst>
          </p:cNvPr>
          <p:cNvPicPr>
            <a:picLocks noChangeAspect="1"/>
          </p:cNvPicPr>
          <p:nvPr/>
        </p:nvPicPr>
        <p:blipFill>
          <a:blip r:embed="rId4"/>
          <a:srcRect r="-5" b="5271"/>
          <a:stretch/>
        </p:blipFill>
        <p:spPr>
          <a:xfrm>
            <a:off x="4589341" y="1152701"/>
            <a:ext cx="2504460" cy="2099458"/>
          </a:xfrm>
          <a:prstGeom prst="rect">
            <a:avLst/>
          </a:prstGeom>
        </p:spPr>
      </p:pic>
      <p:graphicFrame>
        <p:nvGraphicFramePr>
          <p:cNvPr id="10" name="Table 9">
            <a:extLst>
              <a:ext uri="{FF2B5EF4-FFF2-40B4-BE49-F238E27FC236}">
                <a16:creationId xmlns:a16="http://schemas.microsoft.com/office/drawing/2014/main" id="{D44680CC-8DFF-2539-48A2-53C158AEE8CB}"/>
              </a:ext>
            </a:extLst>
          </p:cNvPr>
          <p:cNvGraphicFramePr>
            <a:graphicFrameLocks noGrp="1"/>
          </p:cNvGraphicFramePr>
          <p:nvPr>
            <p:extLst>
              <p:ext uri="{D42A27DB-BD31-4B8C-83A1-F6EECF244321}">
                <p14:modId xmlns:p14="http://schemas.microsoft.com/office/powerpoint/2010/main" val="169171820"/>
              </p:ext>
            </p:extLst>
          </p:nvPr>
        </p:nvGraphicFramePr>
        <p:xfrm>
          <a:off x="1177595" y="3500396"/>
          <a:ext cx="6823492" cy="2651760"/>
        </p:xfrm>
        <a:graphic>
          <a:graphicData uri="http://schemas.openxmlformats.org/drawingml/2006/table">
            <a:tbl>
              <a:tblPr firstRow="1" bandRow="1">
                <a:tableStyleId>{5C22544A-7EE6-4342-B048-85BDC9FD1C3A}</a:tableStyleId>
              </a:tblPr>
              <a:tblGrid>
                <a:gridCol w="1995628">
                  <a:extLst>
                    <a:ext uri="{9D8B030D-6E8A-4147-A177-3AD203B41FA5}">
                      <a16:colId xmlns:a16="http://schemas.microsoft.com/office/drawing/2014/main" val="239752182"/>
                    </a:ext>
                  </a:extLst>
                </a:gridCol>
                <a:gridCol w="1583058">
                  <a:extLst>
                    <a:ext uri="{9D8B030D-6E8A-4147-A177-3AD203B41FA5}">
                      <a16:colId xmlns:a16="http://schemas.microsoft.com/office/drawing/2014/main" val="3200536987"/>
                    </a:ext>
                  </a:extLst>
                </a:gridCol>
                <a:gridCol w="1681015">
                  <a:extLst>
                    <a:ext uri="{9D8B030D-6E8A-4147-A177-3AD203B41FA5}">
                      <a16:colId xmlns:a16="http://schemas.microsoft.com/office/drawing/2014/main" val="1007228229"/>
                    </a:ext>
                  </a:extLst>
                </a:gridCol>
                <a:gridCol w="1563791">
                  <a:extLst>
                    <a:ext uri="{9D8B030D-6E8A-4147-A177-3AD203B41FA5}">
                      <a16:colId xmlns:a16="http://schemas.microsoft.com/office/drawing/2014/main" val="2334631138"/>
                    </a:ext>
                  </a:extLst>
                </a:gridCol>
              </a:tblGrid>
              <a:tr h="302488">
                <a:tc>
                  <a:txBody>
                    <a:bodyPr/>
                    <a:lstStyle/>
                    <a:p>
                      <a:r>
                        <a:rPr lang="en-SG" dirty="0"/>
                        <a:t>Comparison Table</a:t>
                      </a:r>
                    </a:p>
                  </a:txBody>
                  <a:tcPr>
                    <a:solidFill>
                      <a:srgbClr val="7030A0"/>
                    </a:solidFill>
                  </a:tcPr>
                </a:tc>
                <a:tc>
                  <a:txBody>
                    <a:bodyPr/>
                    <a:lstStyle/>
                    <a:p>
                      <a:endParaRPr lang="en-SG" dirty="0"/>
                    </a:p>
                  </a:txBody>
                  <a:tcPr>
                    <a:solidFill>
                      <a:srgbClr val="7030A0"/>
                    </a:solidFill>
                  </a:tcPr>
                </a:tc>
                <a:tc>
                  <a:txBody>
                    <a:bodyPr/>
                    <a:lstStyle/>
                    <a:p>
                      <a:endParaRPr lang="en-SG" dirty="0"/>
                    </a:p>
                  </a:txBody>
                  <a:tcPr>
                    <a:solidFill>
                      <a:srgbClr val="7030A0"/>
                    </a:solidFill>
                  </a:tcPr>
                </a:tc>
                <a:tc>
                  <a:txBody>
                    <a:bodyPr/>
                    <a:lstStyle/>
                    <a:p>
                      <a:endParaRPr lang="en-SG" dirty="0"/>
                    </a:p>
                  </a:txBody>
                  <a:tcPr>
                    <a:solidFill>
                      <a:srgbClr val="7030A0"/>
                    </a:solidFill>
                  </a:tcPr>
                </a:tc>
                <a:extLst>
                  <a:ext uri="{0D108BD9-81ED-4DB2-BD59-A6C34878D82A}">
                    <a16:rowId xmlns:a16="http://schemas.microsoft.com/office/drawing/2014/main" val="633981232"/>
                  </a:ext>
                </a:extLst>
              </a:tr>
              <a:tr h="302488">
                <a:tc>
                  <a:txBody>
                    <a:bodyPr/>
                    <a:lstStyle/>
                    <a:p>
                      <a:r>
                        <a:rPr lang="en-SG" b="1" dirty="0"/>
                        <a:t>Restaurant Name</a:t>
                      </a:r>
                    </a:p>
                  </a:txBody>
                  <a:tcPr>
                    <a:solidFill>
                      <a:srgbClr val="9966FF"/>
                    </a:solidFill>
                  </a:tcPr>
                </a:tc>
                <a:tc>
                  <a:txBody>
                    <a:bodyPr/>
                    <a:lstStyle/>
                    <a:p>
                      <a:r>
                        <a:rPr lang="en-SG" b="1" dirty="0"/>
                        <a:t>Followers</a:t>
                      </a:r>
                    </a:p>
                  </a:txBody>
                  <a:tcPr>
                    <a:solidFill>
                      <a:srgbClr val="9966FF"/>
                    </a:solidFill>
                  </a:tcPr>
                </a:tc>
                <a:tc>
                  <a:txBody>
                    <a:bodyPr/>
                    <a:lstStyle/>
                    <a:p>
                      <a:r>
                        <a:rPr lang="en-SG" b="1" dirty="0"/>
                        <a:t>Following</a:t>
                      </a:r>
                    </a:p>
                  </a:txBody>
                  <a:tcPr>
                    <a:solidFill>
                      <a:srgbClr val="9966FF"/>
                    </a:solidFill>
                  </a:tcPr>
                </a:tc>
                <a:tc>
                  <a:txBody>
                    <a:bodyPr/>
                    <a:lstStyle/>
                    <a:p>
                      <a:r>
                        <a:rPr lang="en-SG" b="1" dirty="0"/>
                        <a:t>Post</a:t>
                      </a:r>
                    </a:p>
                  </a:txBody>
                  <a:tcPr>
                    <a:solidFill>
                      <a:srgbClr val="9966FF"/>
                    </a:solidFill>
                  </a:tcPr>
                </a:tc>
                <a:extLst>
                  <a:ext uri="{0D108BD9-81ED-4DB2-BD59-A6C34878D82A}">
                    <a16:rowId xmlns:a16="http://schemas.microsoft.com/office/drawing/2014/main" val="4181682898"/>
                  </a:ext>
                </a:extLst>
              </a:tr>
              <a:tr h="529354">
                <a:tc>
                  <a:txBody>
                    <a:bodyPr/>
                    <a:lstStyle/>
                    <a:p>
                      <a:r>
                        <a:rPr lang="en-SG" dirty="0" err="1"/>
                        <a:t>ThaiToGo</a:t>
                      </a:r>
                      <a:r>
                        <a:rPr lang="en-SG" dirty="0"/>
                        <a:t> Restaurant</a:t>
                      </a:r>
                    </a:p>
                  </a:txBody>
                  <a:tcPr>
                    <a:solidFill>
                      <a:srgbClr val="CC99FF"/>
                    </a:solidFill>
                  </a:tcPr>
                </a:tc>
                <a:tc>
                  <a:txBody>
                    <a:bodyPr/>
                    <a:lstStyle/>
                    <a:p>
                      <a:r>
                        <a:rPr lang="en-SG" dirty="0"/>
                        <a:t>60</a:t>
                      </a:r>
                    </a:p>
                  </a:txBody>
                  <a:tcPr>
                    <a:solidFill>
                      <a:srgbClr val="CC99FF"/>
                    </a:solidFill>
                  </a:tcPr>
                </a:tc>
                <a:tc>
                  <a:txBody>
                    <a:bodyPr/>
                    <a:lstStyle/>
                    <a:p>
                      <a:r>
                        <a:rPr lang="en-SG" dirty="0"/>
                        <a:t>0</a:t>
                      </a:r>
                    </a:p>
                  </a:txBody>
                  <a:tcPr>
                    <a:solidFill>
                      <a:srgbClr val="CC99FF"/>
                    </a:solidFill>
                  </a:tcPr>
                </a:tc>
                <a:tc>
                  <a:txBody>
                    <a:bodyPr/>
                    <a:lstStyle/>
                    <a:p>
                      <a:r>
                        <a:rPr lang="en-SG" dirty="0"/>
                        <a:t>15</a:t>
                      </a:r>
                    </a:p>
                  </a:txBody>
                  <a:tcPr>
                    <a:solidFill>
                      <a:srgbClr val="CC99FF"/>
                    </a:solidFill>
                  </a:tcPr>
                </a:tc>
                <a:extLst>
                  <a:ext uri="{0D108BD9-81ED-4DB2-BD59-A6C34878D82A}">
                    <a16:rowId xmlns:a16="http://schemas.microsoft.com/office/drawing/2014/main" val="2471649085"/>
                  </a:ext>
                </a:extLst>
              </a:tr>
              <a:tr h="529354">
                <a:tc>
                  <a:txBody>
                    <a:bodyPr/>
                    <a:lstStyle/>
                    <a:p>
                      <a:r>
                        <a:rPr lang="en-SG" dirty="0"/>
                        <a:t>Jai Thai Restaurant</a:t>
                      </a:r>
                    </a:p>
                  </a:txBody>
                  <a:tcPr>
                    <a:solidFill>
                      <a:srgbClr val="99CCFF"/>
                    </a:solidFill>
                  </a:tcPr>
                </a:tc>
                <a:tc>
                  <a:txBody>
                    <a:bodyPr/>
                    <a:lstStyle/>
                    <a:p>
                      <a:r>
                        <a:rPr lang="en-SG" dirty="0"/>
                        <a:t>1,168</a:t>
                      </a:r>
                    </a:p>
                  </a:txBody>
                  <a:tcPr>
                    <a:solidFill>
                      <a:srgbClr val="99C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a:t>2,440</a:t>
                      </a:r>
                    </a:p>
                    <a:p>
                      <a:endParaRPr lang="en-SG" dirty="0"/>
                    </a:p>
                  </a:txBody>
                  <a:tcPr>
                    <a:solidFill>
                      <a:srgbClr val="99CCFF"/>
                    </a:solidFill>
                  </a:tcPr>
                </a:tc>
                <a:tc>
                  <a:txBody>
                    <a:bodyPr/>
                    <a:lstStyle/>
                    <a:p>
                      <a:r>
                        <a:rPr lang="en-SG" dirty="0"/>
                        <a:t>332</a:t>
                      </a:r>
                    </a:p>
                  </a:txBody>
                  <a:tcPr>
                    <a:solidFill>
                      <a:srgbClr val="99CCFF"/>
                    </a:solidFill>
                  </a:tcPr>
                </a:tc>
                <a:extLst>
                  <a:ext uri="{0D108BD9-81ED-4DB2-BD59-A6C34878D82A}">
                    <a16:rowId xmlns:a16="http://schemas.microsoft.com/office/drawing/2014/main" val="2798788246"/>
                  </a:ext>
                </a:extLst>
              </a:tr>
              <a:tr h="529354">
                <a:tc>
                  <a:txBody>
                    <a:bodyPr/>
                    <a:lstStyle/>
                    <a:p>
                      <a:r>
                        <a:rPr lang="en-SG" dirty="0"/>
                        <a:t>Pattaya Garden Restaurant</a:t>
                      </a:r>
                    </a:p>
                  </a:txBody>
                  <a:tcPr>
                    <a:solidFill>
                      <a:srgbClr val="FFCCFF"/>
                    </a:solidFill>
                  </a:tcPr>
                </a:tc>
                <a:tc>
                  <a:txBody>
                    <a:bodyPr/>
                    <a:lstStyle/>
                    <a:p>
                      <a:r>
                        <a:rPr lang="en-SG" dirty="0"/>
                        <a:t>38</a:t>
                      </a:r>
                    </a:p>
                  </a:txBody>
                  <a:tcPr>
                    <a:solidFill>
                      <a:srgbClr val="FFCCFF"/>
                    </a:solidFill>
                  </a:tcPr>
                </a:tc>
                <a:tc>
                  <a:txBody>
                    <a:bodyPr/>
                    <a:lstStyle/>
                    <a:p>
                      <a:r>
                        <a:rPr lang="en-SG" dirty="0"/>
                        <a:t>2</a:t>
                      </a:r>
                    </a:p>
                  </a:txBody>
                  <a:tcPr>
                    <a:solidFill>
                      <a:srgbClr val="FFCCFF"/>
                    </a:solidFill>
                  </a:tcPr>
                </a:tc>
                <a:tc>
                  <a:txBody>
                    <a:bodyPr/>
                    <a:lstStyle/>
                    <a:p>
                      <a:r>
                        <a:rPr lang="en-SG" dirty="0"/>
                        <a:t>1</a:t>
                      </a:r>
                    </a:p>
                  </a:txBody>
                  <a:tcPr>
                    <a:solidFill>
                      <a:srgbClr val="FFCCFF"/>
                    </a:solidFill>
                  </a:tcPr>
                </a:tc>
                <a:extLst>
                  <a:ext uri="{0D108BD9-81ED-4DB2-BD59-A6C34878D82A}">
                    <a16:rowId xmlns:a16="http://schemas.microsoft.com/office/drawing/2014/main" val="3886843129"/>
                  </a:ext>
                </a:extLst>
              </a:tr>
            </a:tbl>
          </a:graphicData>
        </a:graphic>
      </p:graphicFrame>
      <p:sp>
        <p:nvSpPr>
          <p:cNvPr id="11" name="Oval 10">
            <a:extLst>
              <a:ext uri="{FF2B5EF4-FFF2-40B4-BE49-F238E27FC236}">
                <a16:creationId xmlns:a16="http://schemas.microsoft.com/office/drawing/2014/main" id="{12EED536-0ECA-4692-6B6E-4113C53CEC36}"/>
              </a:ext>
            </a:extLst>
          </p:cNvPr>
          <p:cNvSpPr/>
          <p:nvPr/>
        </p:nvSpPr>
        <p:spPr>
          <a:xfrm>
            <a:off x="4776159" y="4891177"/>
            <a:ext cx="664234" cy="42269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17140AC2-40EE-C38F-6901-D826B0727C76}"/>
              </a:ext>
            </a:extLst>
          </p:cNvPr>
          <p:cNvSpPr/>
          <p:nvPr/>
        </p:nvSpPr>
        <p:spPr>
          <a:xfrm>
            <a:off x="3227893" y="4891177"/>
            <a:ext cx="664234" cy="42269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4019FA5E-BE7D-8473-F1F7-0ED3CE35F049}"/>
              </a:ext>
            </a:extLst>
          </p:cNvPr>
          <p:cNvSpPr/>
          <p:nvPr/>
        </p:nvSpPr>
        <p:spPr>
          <a:xfrm>
            <a:off x="6388623" y="4891177"/>
            <a:ext cx="664234" cy="42269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E7FDE9A4-48BC-A074-9B84-6B53EECC73B1}"/>
              </a:ext>
            </a:extLst>
          </p:cNvPr>
          <p:cNvSpPr txBox="1"/>
          <p:nvPr/>
        </p:nvSpPr>
        <p:spPr>
          <a:xfrm>
            <a:off x="8885119" y="4113542"/>
            <a:ext cx="1794383" cy="923330"/>
          </a:xfrm>
          <a:prstGeom prst="rect">
            <a:avLst/>
          </a:prstGeom>
          <a:noFill/>
        </p:spPr>
        <p:txBody>
          <a:bodyPr wrap="square" rtlCol="0">
            <a:spAutoFit/>
          </a:bodyPr>
          <a:lstStyle/>
          <a:p>
            <a:r>
              <a:rPr lang="en-SG" b="1" dirty="0">
                <a:solidFill>
                  <a:srgbClr val="FF0000"/>
                </a:solidFill>
              </a:rPr>
              <a:t>Jai Thai </a:t>
            </a:r>
          </a:p>
          <a:p>
            <a:r>
              <a:rPr lang="en-SG" dirty="0">
                <a:solidFill>
                  <a:srgbClr val="FF0000"/>
                </a:solidFill>
              </a:rPr>
              <a:t>has the highest Followers &amp; post</a:t>
            </a:r>
          </a:p>
        </p:txBody>
      </p:sp>
      <p:cxnSp>
        <p:nvCxnSpPr>
          <p:cNvPr id="16" name="Straight Arrow Connector 15">
            <a:extLst>
              <a:ext uri="{FF2B5EF4-FFF2-40B4-BE49-F238E27FC236}">
                <a16:creationId xmlns:a16="http://schemas.microsoft.com/office/drawing/2014/main" id="{59256F11-0A07-6D96-0B70-B7248316DB4A}"/>
              </a:ext>
            </a:extLst>
          </p:cNvPr>
          <p:cNvCxnSpPr/>
          <p:nvPr/>
        </p:nvCxnSpPr>
        <p:spPr>
          <a:xfrm flipV="1">
            <a:off x="7875917" y="4826276"/>
            <a:ext cx="707366" cy="2762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311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DB51BC2-3FB8-F4AE-723B-2E12B80ADAD8}"/>
              </a:ext>
            </a:extLst>
          </p:cNvPr>
          <p:cNvGraphicFramePr>
            <a:graphicFrameLocks noGrp="1"/>
          </p:cNvGraphicFramePr>
          <p:nvPr>
            <p:extLst>
              <p:ext uri="{D42A27DB-BD31-4B8C-83A1-F6EECF244321}">
                <p14:modId xmlns:p14="http://schemas.microsoft.com/office/powerpoint/2010/main" val="2380329879"/>
              </p:ext>
            </p:extLst>
          </p:nvPr>
        </p:nvGraphicFramePr>
        <p:xfrm>
          <a:off x="760562" y="1578872"/>
          <a:ext cx="10670876" cy="4036924"/>
        </p:xfrm>
        <a:graphic>
          <a:graphicData uri="http://schemas.openxmlformats.org/drawingml/2006/table">
            <a:tbl>
              <a:tblPr firstRow="1" bandRow="1">
                <a:tableStyleId>{5C22544A-7EE6-4342-B048-85BDC9FD1C3A}</a:tableStyleId>
              </a:tblPr>
              <a:tblGrid>
                <a:gridCol w="3405996">
                  <a:extLst>
                    <a:ext uri="{9D8B030D-6E8A-4147-A177-3AD203B41FA5}">
                      <a16:colId xmlns:a16="http://schemas.microsoft.com/office/drawing/2014/main" val="93265711"/>
                    </a:ext>
                  </a:extLst>
                </a:gridCol>
                <a:gridCol w="7264880">
                  <a:extLst>
                    <a:ext uri="{9D8B030D-6E8A-4147-A177-3AD203B41FA5}">
                      <a16:colId xmlns:a16="http://schemas.microsoft.com/office/drawing/2014/main" val="127553577"/>
                    </a:ext>
                  </a:extLst>
                </a:gridCol>
              </a:tblGrid>
              <a:tr h="743644">
                <a:tc>
                  <a:txBody>
                    <a:bodyPr/>
                    <a:lstStyle/>
                    <a:p>
                      <a:r>
                        <a:rPr lang="en-SG" sz="1800" b="1" i="0" kern="1200" dirty="0">
                          <a:solidFill>
                            <a:schemeClr val="tx1"/>
                          </a:solidFill>
                          <a:effectLst/>
                          <a:latin typeface="+mn-lt"/>
                          <a:ea typeface="+mn-ea"/>
                          <a:cs typeface="+mn-cs"/>
                        </a:rPr>
                        <a:t>High-Quality Imagery</a:t>
                      </a:r>
                      <a:endParaRPr lang="en-SG" dirty="0">
                        <a:solidFill>
                          <a:schemeClr val="tx1"/>
                        </a:solidFill>
                      </a:endParaRPr>
                    </a:p>
                  </a:txBody>
                  <a:tcPr>
                    <a:solidFill>
                      <a:srgbClr val="6699FF"/>
                    </a:solidFill>
                  </a:tcPr>
                </a:tc>
                <a:tc>
                  <a:txBody>
                    <a:bodyPr/>
                    <a:lstStyle/>
                    <a:p>
                      <a:r>
                        <a:rPr lang="en-US" sz="1800" b="0" i="0" kern="1200" dirty="0">
                          <a:solidFill>
                            <a:schemeClr val="tx1"/>
                          </a:solidFill>
                          <a:effectLst/>
                          <a:latin typeface="+mn-lt"/>
                          <a:ea typeface="+mn-ea"/>
                          <a:cs typeface="+mn-cs"/>
                        </a:rPr>
                        <a:t>Invest in professional photography to showcase your dishes. Use natural lighting to highlight the colors and textures of the food.</a:t>
                      </a:r>
                      <a:endParaRPr lang="en-SG" dirty="0">
                        <a:solidFill>
                          <a:schemeClr val="tx1"/>
                        </a:solidFill>
                      </a:endParaRPr>
                    </a:p>
                  </a:txBody>
                  <a:tcPr>
                    <a:solidFill>
                      <a:srgbClr val="6699FF"/>
                    </a:solidFill>
                  </a:tcPr>
                </a:tc>
                <a:extLst>
                  <a:ext uri="{0D108BD9-81ED-4DB2-BD59-A6C34878D82A}">
                    <a16:rowId xmlns:a16="http://schemas.microsoft.com/office/drawing/2014/main" val="4195469475"/>
                  </a:ext>
                </a:extLst>
              </a:tr>
              <a:tr h="1062348">
                <a:tc>
                  <a:txBody>
                    <a:bodyPr/>
                    <a:lstStyle/>
                    <a:p>
                      <a:r>
                        <a:rPr lang="en-SG" sz="1800" b="1" i="0" kern="1200" dirty="0">
                          <a:solidFill>
                            <a:schemeClr val="dk1"/>
                          </a:solidFill>
                          <a:effectLst/>
                          <a:latin typeface="+mn-lt"/>
                          <a:ea typeface="+mn-ea"/>
                          <a:cs typeface="+mn-cs"/>
                        </a:rPr>
                        <a:t>Instagram Stories &amp; Highlights</a:t>
                      </a:r>
                      <a:endParaRPr lang="en-SG" dirty="0"/>
                    </a:p>
                  </a:txBody>
                  <a:tcPr>
                    <a:solidFill>
                      <a:srgbClr val="99CCFF"/>
                    </a:solidFill>
                  </a:tcPr>
                </a:tc>
                <a:tc>
                  <a:txBody>
                    <a:bodyPr/>
                    <a:lstStyle/>
                    <a:p>
                      <a:r>
                        <a:rPr lang="en-US" sz="1800" b="0" i="0" kern="1200" dirty="0">
                          <a:solidFill>
                            <a:schemeClr val="dk1"/>
                          </a:solidFill>
                          <a:effectLst/>
                          <a:latin typeface="+mn-lt"/>
                          <a:ea typeface="+mn-ea"/>
                          <a:cs typeface="+mn-cs"/>
                        </a:rPr>
                        <a:t>Use Stories for daily specials, new menu items, or behind-the-scenes content. Save important stories as Highlights for easy access to information about your offerings.</a:t>
                      </a:r>
                      <a:endParaRPr lang="en-SG" dirty="0"/>
                    </a:p>
                  </a:txBody>
                  <a:tcPr>
                    <a:solidFill>
                      <a:srgbClr val="99CCFF"/>
                    </a:solidFill>
                  </a:tcPr>
                </a:tc>
                <a:extLst>
                  <a:ext uri="{0D108BD9-81ED-4DB2-BD59-A6C34878D82A}">
                    <a16:rowId xmlns:a16="http://schemas.microsoft.com/office/drawing/2014/main" val="1129718663"/>
                  </a:ext>
                </a:extLst>
              </a:tr>
              <a:tr h="743644">
                <a:tc>
                  <a:txBody>
                    <a:bodyPr/>
                    <a:lstStyle/>
                    <a:p>
                      <a:r>
                        <a:rPr lang="en-SG" sz="1800" b="1" i="0" kern="1200" dirty="0">
                          <a:solidFill>
                            <a:schemeClr val="dk1"/>
                          </a:solidFill>
                          <a:effectLst/>
                          <a:latin typeface="+mn-lt"/>
                          <a:ea typeface="+mn-ea"/>
                          <a:cs typeface="+mn-cs"/>
                        </a:rPr>
                        <a:t>Influencer Collaborations</a:t>
                      </a:r>
                      <a:endParaRPr lang="en-SG" dirty="0"/>
                    </a:p>
                  </a:txBody>
                  <a:tcPr>
                    <a:solidFill>
                      <a:srgbClr val="6699FF"/>
                    </a:solidFill>
                  </a:tcPr>
                </a:tc>
                <a:tc>
                  <a:txBody>
                    <a:bodyPr/>
                    <a:lstStyle/>
                    <a:p>
                      <a:r>
                        <a:rPr lang="en-US" sz="1800" b="0" i="0" kern="1200" dirty="0">
                          <a:solidFill>
                            <a:schemeClr val="dk1"/>
                          </a:solidFill>
                          <a:effectLst/>
                          <a:latin typeface="+mn-lt"/>
                          <a:ea typeface="+mn-ea"/>
                          <a:cs typeface="+mn-cs"/>
                        </a:rPr>
                        <a:t>Partner with local food influencers to reach a wider audience. Offer them a complimentary meal in exchange for a feature on their page.</a:t>
                      </a:r>
                      <a:endParaRPr lang="en-SG" dirty="0"/>
                    </a:p>
                  </a:txBody>
                  <a:tcPr>
                    <a:solidFill>
                      <a:srgbClr val="6699FF"/>
                    </a:solidFill>
                  </a:tcPr>
                </a:tc>
                <a:extLst>
                  <a:ext uri="{0D108BD9-81ED-4DB2-BD59-A6C34878D82A}">
                    <a16:rowId xmlns:a16="http://schemas.microsoft.com/office/drawing/2014/main" val="584049297"/>
                  </a:ext>
                </a:extLst>
              </a:tr>
              <a:tr h="743644">
                <a:tc>
                  <a:txBody>
                    <a:bodyPr/>
                    <a:lstStyle/>
                    <a:p>
                      <a:r>
                        <a:rPr lang="en-SG" sz="1800" b="1" i="0" kern="1200" dirty="0">
                          <a:solidFill>
                            <a:schemeClr val="dk1"/>
                          </a:solidFill>
                          <a:effectLst/>
                          <a:latin typeface="+mn-lt"/>
                          <a:ea typeface="+mn-ea"/>
                          <a:cs typeface="+mn-cs"/>
                        </a:rPr>
                        <a:t>Hashtags</a:t>
                      </a:r>
                      <a:endParaRPr lang="en-SG" dirty="0"/>
                    </a:p>
                  </a:txBody>
                  <a:tcPr>
                    <a:solidFill>
                      <a:srgbClr val="99CCFF"/>
                    </a:solidFill>
                  </a:tcPr>
                </a:tc>
                <a:tc>
                  <a:txBody>
                    <a:bodyPr/>
                    <a:lstStyle/>
                    <a:p>
                      <a:r>
                        <a:rPr lang="en-US" sz="1800" b="0" i="0" kern="1200" dirty="0">
                          <a:solidFill>
                            <a:schemeClr val="dk1"/>
                          </a:solidFill>
                          <a:effectLst/>
                          <a:latin typeface="+mn-lt"/>
                          <a:ea typeface="+mn-ea"/>
                          <a:cs typeface="+mn-cs"/>
                        </a:rPr>
                        <a:t>Use relevant hashtags not only related to Thai food but also popular Singaporean hashtags to expand your reach (e.g., #Halal, #FoodNearby)</a:t>
                      </a:r>
                      <a:endParaRPr lang="en-SG" dirty="0"/>
                    </a:p>
                  </a:txBody>
                  <a:tcPr>
                    <a:solidFill>
                      <a:srgbClr val="99CCFF"/>
                    </a:solidFill>
                  </a:tcPr>
                </a:tc>
                <a:extLst>
                  <a:ext uri="{0D108BD9-81ED-4DB2-BD59-A6C34878D82A}">
                    <a16:rowId xmlns:a16="http://schemas.microsoft.com/office/drawing/2014/main" val="3225129824"/>
                  </a:ext>
                </a:extLst>
              </a:tr>
              <a:tr h="743644">
                <a:tc>
                  <a:txBody>
                    <a:bodyPr/>
                    <a:lstStyle/>
                    <a:p>
                      <a:r>
                        <a:rPr lang="en-SG" sz="1800" b="1" i="0" kern="1200" dirty="0">
                          <a:solidFill>
                            <a:schemeClr val="dk1"/>
                          </a:solidFill>
                          <a:effectLst/>
                          <a:latin typeface="+mn-lt"/>
                          <a:ea typeface="+mn-ea"/>
                          <a:cs typeface="+mn-cs"/>
                        </a:rPr>
                        <a:t>Engagement</a:t>
                      </a:r>
                      <a:endParaRPr lang="en-SG" dirty="0"/>
                    </a:p>
                  </a:txBody>
                  <a:tcPr>
                    <a:solidFill>
                      <a:srgbClr val="6699FF"/>
                    </a:solidFill>
                  </a:tcPr>
                </a:tc>
                <a:tc>
                  <a:txBody>
                    <a:bodyPr/>
                    <a:lstStyle/>
                    <a:p>
                      <a:r>
                        <a:rPr lang="en-US" sz="1800" b="0" i="0" kern="1200" dirty="0">
                          <a:solidFill>
                            <a:schemeClr val="dk1"/>
                          </a:solidFill>
                          <a:effectLst/>
                          <a:latin typeface="+mn-lt"/>
                          <a:ea typeface="+mn-ea"/>
                          <a:cs typeface="+mn-cs"/>
                        </a:rPr>
                        <a:t>Respond to comments and direct messages promptly. Engage with customers’ posts who tag the restaurant.</a:t>
                      </a:r>
                      <a:endParaRPr lang="en-SG" dirty="0"/>
                    </a:p>
                  </a:txBody>
                  <a:tcPr>
                    <a:solidFill>
                      <a:srgbClr val="6699FF"/>
                    </a:solidFill>
                  </a:tcPr>
                </a:tc>
                <a:extLst>
                  <a:ext uri="{0D108BD9-81ED-4DB2-BD59-A6C34878D82A}">
                    <a16:rowId xmlns:a16="http://schemas.microsoft.com/office/drawing/2014/main" val="1506380037"/>
                  </a:ext>
                </a:extLst>
              </a:tr>
            </a:tbl>
          </a:graphicData>
        </a:graphic>
      </p:graphicFrame>
      <p:sp>
        <p:nvSpPr>
          <p:cNvPr id="5" name="TextBox 4">
            <a:extLst>
              <a:ext uri="{FF2B5EF4-FFF2-40B4-BE49-F238E27FC236}">
                <a16:creationId xmlns:a16="http://schemas.microsoft.com/office/drawing/2014/main" id="{25161467-45C7-9C63-783C-AEC8941BA55F}"/>
              </a:ext>
            </a:extLst>
          </p:cNvPr>
          <p:cNvSpPr txBox="1"/>
          <p:nvPr/>
        </p:nvSpPr>
        <p:spPr>
          <a:xfrm>
            <a:off x="1487129" y="634737"/>
            <a:ext cx="9217742" cy="861774"/>
          </a:xfrm>
          <a:prstGeom prst="rect">
            <a:avLst/>
          </a:prstGeom>
          <a:noFill/>
        </p:spPr>
        <p:txBody>
          <a:bodyPr wrap="square" rtlCol="0">
            <a:spAutoFit/>
          </a:bodyPr>
          <a:lstStyle/>
          <a:p>
            <a:r>
              <a:rPr lang="en-US" sz="3200" b="1" dirty="0">
                <a:solidFill>
                  <a:srgbClr val="4619B7"/>
                </a:solidFill>
                <a:latin typeface="Georgia Pro Black" panose="02040A02050405020203" pitchFamily="18" charset="0"/>
              </a:rPr>
              <a:t>MARKETING STRATEGY - INSTAGRAM</a:t>
            </a:r>
          </a:p>
          <a:p>
            <a:endParaRPr lang="en-SG" dirty="0"/>
          </a:p>
        </p:txBody>
      </p:sp>
    </p:spTree>
    <p:extLst>
      <p:ext uri="{BB962C8B-B14F-4D97-AF65-F5344CB8AC3E}">
        <p14:creationId xmlns:p14="http://schemas.microsoft.com/office/powerpoint/2010/main" val="3824509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537699-AF41-D73D-DBC3-590D3507877B}"/>
              </a:ext>
            </a:extLst>
          </p:cNvPr>
          <p:cNvSpPr txBox="1"/>
          <p:nvPr/>
        </p:nvSpPr>
        <p:spPr>
          <a:xfrm>
            <a:off x="2863383" y="767846"/>
            <a:ext cx="6512845" cy="1200329"/>
          </a:xfrm>
          <a:prstGeom prst="rect">
            <a:avLst/>
          </a:prstGeom>
          <a:noFill/>
        </p:spPr>
        <p:txBody>
          <a:bodyPr wrap="square" rtlCol="0">
            <a:spAutoFit/>
          </a:bodyPr>
          <a:lstStyle/>
          <a:p>
            <a:pPr algn="ctr"/>
            <a:r>
              <a:rPr lang="en-US" sz="2800" b="1" dirty="0">
                <a:solidFill>
                  <a:srgbClr val="4619B7"/>
                </a:solidFill>
                <a:latin typeface="Georgia Pro Black" panose="02040A02050405020203" pitchFamily="18" charset="0"/>
              </a:rPr>
              <a:t>COMPETITIVE ANALYSIS </a:t>
            </a:r>
          </a:p>
          <a:p>
            <a:pPr algn="ctr"/>
            <a:r>
              <a:rPr lang="en-US" sz="2800" b="1" dirty="0">
                <a:solidFill>
                  <a:srgbClr val="4619B7"/>
                </a:solidFill>
                <a:latin typeface="Georgia Pro Black" panose="02040A02050405020203" pitchFamily="18" charset="0"/>
              </a:rPr>
              <a:t>SEARCH ENGINE MARKETING</a:t>
            </a:r>
          </a:p>
          <a:p>
            <a:endParaRPr lang="en-SG" sz="1600" dirty="0"/>
          </a:p>
        </p:txBody>
      </p:sp>
      <p:pic>
        <p:nvPicPr>
          <p:cNvPr id="4" name="Picture 3" descr="A screenshot of a phone&#10;&#10;Description automatically generated">
            <a:extLst>
              <a:ext uri="{FF2B5EF4-FFF2-40B4-BE49-F238E27FC236}">
                <a16:creationId xmlns:a16="http://schemas.microsoft.com/office/drawing/2014/main" id="{F0444AFB-50F1-A993-A896-9486B182B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326" y="1814286"/>
            <a:ext cx="9629347" cy="3654651"/>
          </a:xfrm>
          <a:prstGeom prst="rect">
            <a:avLst/>
          </a:prstGeom>
        </p:spPr>
      </p:pic>
    </p:spTree>
    <p:extLst>
      <p:ext uri="{BB962C8B-B14F-4D97-AF65-F5344CB8AC3E}">
        <p14:creationId xmlns:p14="http://schemas.microsoft.com/office/powerpoint/2010/main" val="2219040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029B2E-85F2-E997-9CD4-414911D4D2A2}"/>
              </a:ext>
            </a:extLst>
          </p:cNvPr>
          <p:cNvSpPr txBox="1"/>
          <p:nvPr/>
        </p:nvSpPr>
        <p:spPr>
          <a:xfrm>
            <a:off x="4123344" y="707923"/>
            <a:ext cx="3839513" cy="584775"/>
          </a:xfrm>
          <a:prstGeom prst="rect">
            <a:avLst/>
          </a:prstGeom>
          <a:noFill/>
        </p:spPr>
        <p:txBody>
          <a:bodyPr wrap="none" rtlCol="0">
            <a:spAutoFit/>
          </a:bodyPr>
          <a:lstStyle/>
          <a:p>
            <a:r>
              <a:rPr lang="en-SG" sz="3200" b="1" dirty="0">
                <a:solidFill>
                  <a:srgbClr val="4619B7"/>
                </a:solidFill>
                <a:latin typeface="Georgia Pro Black" panose="02040A02050405020203" pitchFamily="18" charset="0"/>
              </a:rPr>
              <a:t>Market Strategy</a:t>
            </a:r>
          </a:p>
        </p:txBody>
      </p:sp>
      <p:sp>
        <p:nvSpPr>
          <p:cNvPr id="3" name="TextBox 2">
            <a:extLst>
              <a:ext uri="{FF2B5EF4-FFF2-40B4-BE49-F238E27FC236}">
                <a16:creationId xmlns:a16="http://schemas.microsoft.com/office/drawing/2014/main" id="{C8A3695F-8747-7AD3-E694-DA6EED79BC6C}"/>
              </a:ext>
            </a:extLst>
          </p:cNvPr>
          <p:cNvSpPr txBox="1"/>
          <p:nvPr/>
        </p:nvSpPr>
        <p:spPr>
          <a:xfrm>
            <a:off x="947379" y="1622530"/>
            <a:ext cx="10297242" cy="1015663"/>
          </a:xfrm>
          <a:prstGeom prst="rect">
            <a:avLst/>
          </a:prstGeom>
          <a:noFill/>
        </p:spPr>
        <p:txBody>
          <a:bodyPr wrap="square" rtlCol="0">
            <a:spAutoFit/>
          </a:bodyPr>
          <a:lstStyle/>
          <a:p>
            <a:pPr algn="just"/>
            <a:r>
              <a:rPr lang="en-US" sz="2000" b="1" dirty="0" err="1">
                <a:solidFill>
                  <a:srgbClr val="4619B7"/>
                </a:solidFill>
              </a:rPr>
              <a:t>ThaiToGo</a:t>
            </a:r>
            <a:r>
              <a:rPr lang="en-US" sz="2000" dirty="0">
                <a:solidFill>
                  <a:srgbClr val="4619B7"/>
                </a:solidFill>
              </a:rPr>
              <a:t> is a Thai restaurant offering Authentic Thai cuisine with a modern twist. Our goal is to become the go-to place for Thai food lovers in the area. This marketing plan outlines our strategy to increase brand awareness, attract new customers,  and build a loyal customer base.</a:t>
            </a:r>
            <a:endParaRPr lang="en-SG" sz="2000" dirty="0">
              <a:solidFill>
                <a:srgbClr val="4619B7"/>
              </a:solidFill>
            </a:endParaRPr>
          </a:p>
        </p:txBody>
      </p:sp>
      <p:graphicFrame>
        <p:nvGraphicFramePr>
          <p:cNvPr id="7" name="Table 6">
            <a:extLst>
              <a:ext uri="{FF2B5EF4-FFF2-40B4-BE49-F238E27FC236}">
                <a16:creationId xmlns:a16="http://schemas.microsoft.com/office/drawing/2014/main" id="{52D80914-5528-0F5A-DBDD-05E5AA8A6E48}"/>
              </a:ext>
            </a:extLst>
          </p:cNvPr>
          <p:cNvGraphicFramePr>
            <a:graphicFrameLocks noGrp="1"/>
          </p:cNvGraphicFramePr>
          <p:nvPr>
            <p:extLst>
              <p:ext uri="{D42A27DB-BD31-4B8C-83A1-F6EECF244321}">
                <p14:modId xmlns:p14="http://schemas.microsoft.com/office/powerpoint/2010/main" val="2384027906"/>
              </p:ext>
            </p:extLst>
          </p:nvPr>
        </p:nvGraphicFramePr>
        <p:xfrm>
          <a:off x="1002173" y="3218710"/>
          <a:ext cx="10187653" cy="2047240"/>
        </p:xfrm>
        <a:graphic>
          <a:graphicData uri="http://schemas.openxmlformats.org/drawingml/2006/table">
            <a:tbl>
              <a:tblPr firstRow="1" bandRow="1">
                <a:tableStyleId>{F2DE63D5-997A-4646-A377-4702673A728D}</a:tableStyleId>
              </a:tblPr>
              <a:tblGrid>
                <a:gridCol w="2518492">
                  <a:extLst>
                    <a:ext uri="{9D8B030D-6E8A-4147-A177-3AD203B41FA5}">
                      <a16:colId xmlns:a16="http://schemas.microsoft.com/office/drawing/2014/main" val="2348543652"/>
                    </a:ext>
                  </a:extLst>
                </a:gridCol>
                <a:gridCol w="7669161">
                  <a:extLst>
                    <a:ext uri="{9D8B030D-6E8A-4147-A177-3AD203B41FA5}">
                      <a16:colId xmlns:a16="http://schemas.microsoft.com/office/drawing/2014/main" val="584614293"/>
                    </a:ext>
                  </a:extLst>
                </a:gridCol>
              </a:tblGrid>
              <a:tr h="0">
                <a:tc>
                  <a:txBody>
                    <a:bodyPr/>
                    <a:lstStyle/>
                    <a:p>
                      <a:r>
                        <a:rPr lang="en-SG" sz="2000" dirty="0"/>
                        <a:t>Awareness Stage</a:t>
                      </a:r>
                    </a:p>
                  </a:txBody>
                  <a:tcPr>
                    <a:solidFill>
                      <a:srgbClr val="8110C0"/>
                    </a:solidFill>
                  </a:tcPr>
                </a:tc>
                <a:tc>
                  <a:txBody>
                    <a:bodyPr/>
                    <a:lstStyle/>
                    <a:p>
                      <a:endParaRPr lang="en-SG" dirty="0"/>
                    </a:p>
                  </a:txBody>
                  <a:tcPr>
                    <a:solidFill>
                      <a:srgbClr val="8110C0"/>
                    </a:solidFill>
                  </a:tcPr>
                </a:tc>
                <a:extLst>
                  <a:ext uri="{0D108BD9-81ED-4DB2-BD59-A6C34878D82A}">
                    <a16:rowId xmlns:a16="http://schemas.microsoft.com/office/drawing/2014/main" val="1337628639"/>
                  </a:ext>
                </a:extLst>
              </a:tr>
              <a:tr h="370840">
                <a:tc>
                  <a:txBody>
                    <a:bodyPr/>
                    <a:lstStyle/>
                    <a:p>
                      <a:r>
                        <a:rPr lang="en-SG" sz="1800" b="1" i="0" kern="1200" dirty="0">
                          <a:solidFill>
                            <a:schemeClr val="tx1"/>
                          </a:solidFill>
                          <a:effectLst/>
                          <a:latin typeface="+mn-lt"/>
                          <a:ea typeface="+mn-ea"/>
                          <a:cs typeface="+mn-cs"/>
                        </a:rPr>
                        <a:t>Marketing Campaigns</a:t>
                      </a:r>
                      <a:endParaRPr lang="en-SG" dirty="0"/>
                    </a:p>
                  </a:txBody>
                  <a:tcPr>
                    <a:solidFill>
                      <a:srgbClr val="FF99FF"/>
                    </a:solidFill>
                  </a:tcPr>
                </a:tc>
                <a:tc>
                  <a:txBody>
                    <a:bodyPr/>
                    <a:lstStyle/>
                    <a:p>
                      <a:r>
                        <a:rPr lang="en-US" sz="1800" b="0" i="0" kern="1200" dirty="0">
                          <a:solidFill>
                            <a:schemeClr val="tx1"/>
                          </a:solidFill>
                          <a:effectLst/>
                          <a:latin typeface="+mn-lt"/>
                          <a:ea typeface="+mn-ea"/>
                          <a:cs typeface="+mn-cs"/>
                        </a:rPr>
                        <a:t>Utilize social media, local advertising, and community events to promote </a:t>
                      </a:r>
                      <a:r>
                        <a:rPr lang="en-US" sz="1800" b="0" i="0" kern="1200" dirty="0" err="1">
                          <a:solidFill>
                            <a:schemeClr val="tx1"/>
                          </a:solidFill>
                          <a:effectLst/>
                          <a:latin typeface="+mn-lt"/>
                          <a:ea typeface="+mn-ea"/>
                          <a:cs typeface="+mn-cs"/>
                        </a:rPr>
                        <a:t>Thaitogo</a:t>
                      </a:r>
                      <a:r>
                        <a:rPr lang="en-US" sz="1800" b="0" i="0" kern="1200" dirty="0">
                          <a:solidFill>
                            <a:schemeClr val="tx1"/>
                          </a:solidFill>
                          <a:effectLst/>
                          <a:latin typeface="+mn-lt"/>
                          <a:ea typeface="+mn-ea"/>
                          <a:cs typeface="+mn-cs"/>
                        </a:rPr>
                        <a:t>.</a:t>
                      </a:r>
                      <a:endParaRPr lang="en-SG" dirty="0"/>
                    </a:p>
                  </a:txBody>
                  <a:tcPr>
                    <a:solidFill>
                      <a:srgbClr val="FF99FF"/>
                    </a:solidFill>
                  </a:tcPr>
                </a:tc>
                <a:extLst>
                  <a:ext uri="{0D108BD9-81ED-4DB2-BD59-A6C34878D82A}">
                    <a16:rowId xmlns:a16="http://schemas.microsoft.com/office/drawing/2014/main" val="2352911491"/>
                  </a:ext>
                </a:extLst>
              </a:tr>
              <a:tr h="370840">
                <a:tc>
                  <a:txBody>
                    <a:bodyPr/>
                    <a:lstStyle/>
                    <a:p>
                      <a:r>
                        <a:rPr lang="en-SG" sz="1800" b="1" i="0" kern="1200" dirty="0">
                          <a:solidFill>
                            <a:schemeClr val="tx1"/>
                          </a:solidFill>
                          <a:effectLst/>
                          <a:latin typeface="+mn-lt"/>
                          <a:ea typeface="+mn-ea"/>
                          <a:cs typeface="+mn-cs"/>
                        </a:rPr>
                        <a:t>Content Marketing</a:t>
                      </a:r>
                      <a:endParaRPr lang="en-SG" dirty="0"/>
                    </a:p>
                  </a:txBody>
                  <a:tcPr>
                    <a:solidFill>
                      <a:srgbClr val="FF99FF"/>
                    </a:solidFill>
                  </a:tcPr>
                </a:tc>
                <a:tc>
                  <a:txBody>
                    <a:bodyPr/>
                    <a:lstStyle/>
                    <a:p>
                      <a:r>
                        <a:rPr lang="en-US" sz="1800" b="0" i="0" kern="1200" dirty="0">
                          <a:solidFill>
                            <a:schemeClr val="tx1"/>
                          </a:solidFill>
                          <a:effectLst/>
                          <a:latin typeface="+mn-lt"/>
                          <a:ea typeface="+mn-ea"/>
                          <a:cs typeface="+mn-cs"/>
                        </a:rPr>
                        <a:t>Share engaging content such as authentic Thai recipe videos, food photography, and customer testimonials through online platforms and blogs.</a:t>
                      </a:r>
                      <a:endParaRPr lang="en-SG" dirty="0"/>
                    </a:p>
                  </a:txBody>
                  <a:tcPr>
                    <a:solidFill>
                      <a:srgbClr val="FF99FF"/>
                    </a:solidFill>
                  </a:tcPr>
                </a:tc>
                <a:extLst>
                  <a:ext uri="{0D108BD9-81ED-4DB2-BD59-A6C34878D82A}">
                    <a16:rowId xmlns:a16="http://schemas.microsoft.com/office/drawing/2014/main" val="2450578676"/>
                  </a:ext>
                </a:extLst>
              </a:tr>
              <a:tr h="370840">
                <a:tc>
                  <a:txBody>
                    <a:bodyPr/>
                    <a:lstStyle/>
                    <a:p>
                      <a:r>
                        <a:rPr lang="en-SG" sz="1800" b="1" i="0" kern="1200" dirty="0">
                          <a:solidFill>
                            <a:schemeClr val="tx1"/>
                          </a:solidFill>
                          <a:effectLst/>
                          <a:latin typeface="+mn-lt"/>
                          <a:ea typeface="+mn-ea"/>
                          <a:cs typeface="+mn-cs"/>
                        </a:rPr>
                        <a:t>SEO and Online Presence</a:t>
                      </a:r>
                      <a:endParaRPr lang="en-SG" dirty="0"/>
                    </a:p>
                  </a:txBody>
                  <a:tcPr>
                    <a:solidFill>
                      <a:srgbClr val="FF99FF"/>
                    </a:solidFill>
                  </a:tcPr>
                </a:tc>
                <a:tc>
                  <a:txBody>
                    <a:bodyPr/>
                    <a:lstStyle/>
                    <a:p>
                      <a:r>
                        <a:rPr lang="en-US" sz="1800" b="0" i="0" kern="1200" dirty="0">
                          <a:solidFill>
                            <a:schemeClr val="tx1"/>
                          </a:solidFill>
                          <a:effectLst/>
                          <a:latin typeface="+mn-lt"/>
                          <a:ea typeface="+mn-ea"/>
                          <a:cs typeface="+mn-cs"/>
                        </a:rPr>
                        <a:t>Optimize your website and social media profiles to appear in search engine results for relevant keywords (e.g., "Thai restaurant near me," “Halal Thai food").</a:t>
                      </a:r>
                      <a:endParaRPr lang="en-SG" dirty="0"/>
                    </a:p>
                  </a:txBody>
                  <a:tcPr>
                    <a:solidFill>
                      <a:srgbClr val="FF99FF"/>
                    </a:solidFill>
                  </a:tcPr>
                </a:tc>
                <a:extLst>
                  <a:ext uri="{0D108BD9-81ED-4DB2-BD59-A6C34878D82A}">
                    <a16:rowId xmlns:a16="http://schemas.microsoft.com/office/drawing/2014/main" val="2732957491"/>
                  </a:ext>
                </a:extLst>
              </a:tr>
            </a:tbl>
          </a:graphicData>
        </a:graphic>
      </p:graphicFrame>
    </p:spTree>
    <p:extLst>
      <p:ext uri="{BB962C8B-B14F-4D97-AF65-F5344CB8AC3E}">
        <p14:creationId xmlns:p14="http://schemas.microsoft.com/office/powerpoint/2010/main" val="3390901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2F2465A-E6B3-1D56-3D30-DF512C03A6F0}"/>
              </a:ext>
            </a:extLst>
          </p:cNvPr>
          <p:cNvGraphicFramePr>
            <a:graphicFrameLocks noGrp="1"/>
          </p:cNvGraphicFramePr>
          <p:nvPr>
            <p:extLst>
              <p:ext uri="{D42A27DB-BD31-4B8C-83A1-F6EECF244321}">
                <p14:modId xmlns:p14="http://schemas.microsoft.com/office/powerpoint/2010/main" val="182741370"/>
              </p:ext>
            </p:extLst>
          </p:nvPr>
        </p:nvGraphicFramePr>
        <p:xfrm>
          <a:off x="1002173" y="932710"/>
          <a:ext cx="10187653" cy="2286000"/>
        </p:xfrm>
        <a:graphic>
          <a:graphicData uri="http://schemas.openxmlformats.org/drawingml/2006/table">
            <a:tbl>
              <a:tblPr firstRow="1" bandRow="1">
                <a:tableStyleId>{F2DE63D5-997A-4646-A377-4702673A728D}</a:tableStyleId>
              </a:tblPr>
              <a:tblGrid>
                <a:gridCol w="2518492">
                  <a:extLst>
                    <a:ext uri="{9D8B030D-6E8A-4147-A177-3AD203B41FA5}">
                      <a16:colId xmlns:a16="http://schemas.microsoft.com/office/drawing/2014/main" val="2348543652"/>
                    </a:ext>
                  </a:extLst>
                </a:gridCol>
                <a:gridCol w="7669161">
                  <a:extLst>
                    <a:ext uri="{9D8B030D-6E8A-4147-A177-3AD203B41FA5}">
                      <a16:colId xmlns:a16="http://schemas.microsoft.com/office/drawing/2014/main" val="584614293"/>
                    </a:ext>
                  </a:extLst>
                </a:gridCol>
              </a:tblGrid>
              <a:tr h="0">
                <a:tc>
                  <a:txBody>
                    <a:bodyPr/>
                    <a:lstStyle/>
                    <a:p>
                      <a:r>
                        <a:rPr lang="en-SG" sz="1800" b="1" i="0" kern="1200" dirty="0">
                          <a:solidFill>
                            <a:schemeClr val="bg1"/>
                          </a:solidFill>
                          <a:effectLst/>
                          <a:latin typeface="+mn-lt"/>
                          <a:ea typeface="+mn-ea"/>
                          <a:cs typeface="+mn-cs"/>
                        </a:rPr>
                        <a:t>Consideration Stage</a:t>
                      </a:r>
                    </a:p>
                  </a:txBody>
                  <a:tcPr>
                    <a:solidFill>
                      <a:srgbClr val="8110C0"/>
                    </a:solidFill>
                  </a:tcPr>
                </a:tc>
                <a:tc>
                  <a:txBody>
                    <a:bodyPr/>
                    <a:lstStyle/>
                    <a:p>
                      <a:endParaRPr lang="en-SG" dirty="0"/>
                    </a:p>
                  </a:txBody>
                  <a:tcPr>
                    <a:solidFill>
                      <a:srgbClr val="8110C0"/>
                    </a:solidFill>
                  </a:tcPr>
                </a:tc>
                <a:extLst>
                  <a:ext uri="{0D108BD9-81ED-4DB2-BD59-A6C34878D82A}">
                    <a16:rowId xmlns:a16="http://schemas.microsoft.com/office/drawing/2014/main" val="1337628639"/>
                  </a:ext>
                </a:extLst>
              </a:tr>
              <a:tr h="370840">
                <a:tc>
                  <a:txBody>
                    <a:bodyPr/>
                    <a:lstStyle/>
                    <a:p>
                      <a:r>
                        <a:rPr lang="en-SG" sz="1800" b="1" i="0" kern="1200" dirty="0">
                          <a:solidFill>
                            <a:schemeClr val="tx1"/>
                          </a:solidFill>
                          <a:effectLst/>
                          <a:latin typeface="+mn-lt"/>
                          <a:ea typeface="+mn-ea"/>
                          <a:cs typeface="+mn-cs"/>
                        </a:rPr>
                        <a:t>Menu Showcase</a:t>
                      </a:r>
                      <a:endParaRPr lang="en-SG" dirty="0"/>
                    </a:p>
                  </a:txBody>
                  <a:tcPr>
                    <a:solidFill>
                      <a:srgbClr val="FF99FF"/>
                    </a:solidFill>
                  </a:tcPr>
                </a:tc>
                <a:tc>
                  <a:txBody>
                    <a:bodyPr/>
                    <a:lstStyle/>
                    <a:p>
                      <a:r>
                        <a:rPr lang="en-US" sz="1800" b="0" i="0" kern="1200" dirty="0">
                          <a:solidFill>
                            <a:schemeClr val="tx1"/>
                          </a:solidFill>
                          <a:effectLst/>
                          <a:latin typeface="+mn-lt"/>
                          <a:ea typeface="+mn-ea"/>
                          <a:cs typeface="+mn-cs"/>
                        </a:rPr>
                        <a:t>Highlight your unique dishes with detailed descriptions and appealing visuals to pique interest.</a:t>
                      </a:r>
                      <a:endParaRPr lang="en-SG" dirty="0"/>
                    </a:p>
                  </a:txBody>
                  <a:tcPr>
                    <a:solidFill>
                      <a:srgbClr val="FF99FF"/>
                    </a:solidFill>
                  </a:tcPr>
                </a:tc>
                <a:extLst>
                  <a:ext uri="{0D108BD9-81ED-4DB2-BD59-A6C34878D82A}">
                    <a16:rowId xmlns:a16="http://schemas.microsoft.com/office/drawing/2014/main" val="2352911491"/>
                  </a:ext>
                </a:extLst>
              </a:tr>
              <a:tr h="370840">
                <a:tc>
                  <a:txBody>
                    <a:bodyPr/>
                    <a:lstStyle/>
                    <a:p>
                      <a:r>
                        <a:rPr lang="en-SG" sz="1800" b="1" i="0" kern="1200" dirty="0">
                          <a:solidFill>
                            <a:schemeClr val="tx1"/>
                          </a:solidFill>
                          <a:effectLst/>
                          <a:latin typeface="+mn-lt"/>
                          <a:ea typeface="+mn-ea"/>
                          <a:cs typeface="+mn-cs"/>
                        </a:rPr>
                        <a:t>Reviews and Testimonials</a:t>
                      </a:r>
                      <a:endParaRPr lang="en-SG" dirty="0"/>
                    </a:p>
                  </a:txBody>
                  <a:tcPr>
                    <a:solidFill>
                      <a:srgbClr val="FF99FF"/>
                    </a:solidFill>
                  </a:tcPr>
                </a:tc>
                <a:tc>
                  <a:txBody>
                    <a:bodyPr/>
                    <a:lstStyle/>
                    <a:p>
                      <a:r>
                        <a:rPr lang="en-US" sz="1800" b="0" i="0" kern="1200" dirty="0">
                          <a:solidFill>
                            <a:schemeClr val="tx1"/>
                          </a:solidFill>
                          <a:effectLst/>
                          <a:latin typeface="+mn-lt"/>
                          <a:ea typeface="+mn-ea"/>
                          <a:cs typeface="+mn-cs"/>
                        </a:rPr>
                        <a:t>Encourage satisfied customers to leave positive reviews on platforms like Google, Facebook and Instagram to build credibility.</a:t>
                      </a:r>
                      <a:endParaRPr lang="en-SG" dirty="0"/>
                    </a:p>
                  </a:txBody>
                  <a:tcPr>
                    <a:solidFill>
                      <a:srgbClr val="FF99FF"/>
                    </a:solidFill>
                  </a:tcPr>
                </a:tc>
                <a:extLst>
                  <a:ext uri="{0D108BD9-81ED-4DB2-BD59-A6C34878D82A}">
                    <a16:rowId xmlns:a16="http://schemas.microsoft.com/office/drawing/2014/main" val="2450578676"/>
                  </a:ext>
                </a:extLst>
              </a:tr>
              <a:tr h="370840">
                <a:tc>
                  <a:txBody>
                    <a:bodyPr/>
                    <a:lstStyle/>
                    <a:p>
                      <a:r>
                        <a:rPr lang="en-SG" sz="1800" b="1" i="0" kern="1200" dirty="0">
                          <a:solidFill>
                            <a:schemeClr val="tx1"/>
                          </a:solidFill>
                          <a:effectLst/>
                          <a:latin typeface="+mn-lt"/>
                          <a:ea typeface="+mn-ea"/>
                          <a:cs typeface="+mn-cs"/>
                        </a:rPr>
                        <a:t>Promotions</a:t>
                      </a:r>
                      <a:endParaRPr lang="en-SG" dirty="0"/>
                    </a:p>
                  </a:txBody>
                  <a:tcPr>
                    <a:solidFill>
                      <a:srgbClr val="FF99FF"/>
                    </a:solidFill>
                  </a:tcPr>
                </a:tc>
                <a:tc>
                  <a:txBody>
                    <a:bodyPr/>
                    <a:lstStyle/>
                    <a:p>
                      <a:r>
                        <a:rPr lang="en-US" sz="1800" b="0" i="0" kern="1200" dirty="0">
                          <a:solidFill>
                            <a:schemeClr val="tx1"/>
                          </a:solidFill>
                          <a:effectLst/>
                          <a:latin typeface="+mn-lt"/>
                          <a:ea typeface="+mn-ea"/>
                          <a:cs typeface="+mn-cs"/>
                        </a:rPr>
                        <a:t>Offer introductory discounts or special deals to entice first-time visitors to try out your restaurant.</a:t>
                      </a:r>
                      <a:endParaRPr lang="en-SG" dirty="0"/>
                    </a:p>
                  </a:txBody>
                  <a:tcPr>
                    <a:solidFill>
                      <a:srgbClr val="FF99FF"/>
                    </a:solidFill>
                  </a:tcPr>
                </a:tc>
                <a:extLst>
                  <a:ext uri="{0D108BD9-81ED-4DB2-BD59-A6C34878D82A}">
                    <a16:rowId xmlns:a16="http://schemas.microsoft.com/office/drawing/2014/main" val="2732957491"/>
                  </a:ext>
                </a:extLst>
              </a:tr>
            </a:tbl>
          </a:graphicData>
        </a:graphic>
      </p:graphicFrame>
      <p:graphicFrame>
        <p:nvGraphicFramePr>
          <p:cNvPr id="3" name="Table 2">
            <a:extLst>
              <a:ext uri="{FF2B5EF4-FFF2-40B4-BE49-F238E27FC236}">
                <a16:creationId xmlns:a16="http://schemas.microsoft.com/office/drawing/2014/main" id="{962644B4-921F-E978-FC69-12DC9CA618DC}"/>
              </a:ext>
            </a:extLst>
          </p:cNvPr>
          <p:cNvGraphicFramePr>
            <a:graphicFrameLocks noGrp="1"/>
          </p:cNvGraphicFramePr>
          <p:nvPr>
            <p:extLst>
              <p:ext uri="{D42A27DB-BD31-4B8C-83A1-F6EECF244321}">
                <p14:modId xmlns:p14="http://schemas.microsoft.com/office/powerpoint/2010/main" val="2439568627"/>
              </p:ext>
            </p:extLst>
          </p:nvPr>
        </p:nvGraphicFramePr>
        <p:xfrm>
          <a:off x="1002172" y="3631665"/>
          <a:ext cx="10187653" cy="2286000"/>
        </p:xfrm>
        <a:graphic>
          <a:graphicData uri="http://schemas.openxmlformats.org/drawingml/2006/table">
            <a:tbl>
              <a:tblPr firstRow="1" bandRow="1">
                <a:tableStyleId>{F2DE63D5-997A-4646-A377-4702673A728D}</a:tableStyleId>
              </a:tblPr>
              <a:tblGrid>
                <a:gridCol w="2518492">
                  <a:extLst>
                    <a:ext uri="{9D8B030D-6E8A-4147-A177-3AD203B41FA5}">
                      <a16:colId xmlns:a16="http://schemas.microsoft.com/office/drawing/2014/main" val="2348543652"/>
                    </a:ext>
                  </a:extLst>
                </a:gridCol>
                <a:gridCol w="7669161">
                  <a:extLst>
                    <a:ext uri="{9D8B030D-6E8A-4147-A177-3AD203B41FA5}">
                      <a16:colId xmlns:a16="http://schemas.microsoft.com/office/drawing/2014/main" val="584614293"/>
                    </a:ext>
                  </a:extLst>
                </a:gridCol>
              </a:tblGrid>
              <a:tr h="0">
                <a:tc>
                  <a:txBody>
                    <a:bodyPr/>
                    <a:lstStyle/>
                    <a:p>
                      <a:r>
                        <a:rPr lang="en-SG" sz="1800" b="1" i="0" kern="1200" dirty="0">
                          <a:solidFill>
                            <a:schemeClr val="bg1"/>
                          </a:solidFill>
                          <a:effectLst/>
                          <a:latin typeface="+mn-lt"/>
                          <a:ea typeface="+mn-ea"/>
                          <a:cs typeface="+mn-cs"/>
                        </a:rPr>
                        <a:t>Decision Stage</a:t>
                      </a:r>
                    </a:p>
                  </a:txBody>
                  <a:tcPr>
                    <a:solidFill>
                      <a:srgbClr val="8110C0"/>
                    </a:solidFill>
                  </a:tcPr>
                </a:tc>
                <a:tc>
                  <a:txBody>
                    <a:bodyPr/>
                    <a:lstStyle/>
                    <a:p>
                      <a:endParaRPr lang="en-SG" dirty="0"/>
                    </a:p>
                  </a:txBody>
                  <a:tcPr>
                    <a:solidFill>
                      <a:srgbClr val="8110C0"/>
                    </a:solidFill>
                  </a:tcPr>
                </a:tc>
                <a:extLst>
                  <a:ext uri="{0D108BD9-81ED-4DB2-BD59-A6C34878D82A}">
                    <a16:rowId xmlns:a16="http://schemas.microsoft.com/office/drawing/2014/main" val="1337628639"/>
                  </a:ext>
                </a:extLst>
              </a:tr>
              <a:tr h="370840">
                <a:tc>
                  <a:txBody>
                    <a:bodyPr/>
                    <a:lstStyle/>
                    <a:p>
                      <a:r>
                        <a:rPr lang="en-SG" sz="1800" b="1" i="0" kern="1200" dirty="0">
                          <a:solidFill>
                            <a:schemeClr val="tx1"/>
                          </a:solidFill>
                          <a:effectLst/>
                          <a:latin typeface="+mn-lt"/>
                          <a:ea typeface="+mn-ea"/>
                          <a:cs typeface="+mn-cs"/>
                        </a:rPr>
                        <a:t>Seamless Booking and Ordering</a:t>
                      </a:r>
                      <a:endParaRPr lang="en-SG" dirty="0"/>
                    </a:p>
                  </a:txBody>
                  <a:tcPr>
                    <a:solidFill>
                      <a:srgbClr val="FF99FF"/>
                    </a:solidFill>
                  </a:tcPr>
                </a:tc>
                <a:tc>
                  <a:txBody>
                    <a:bodyPr/>
                    <a:lstStyle/>
                    <a:p>
                      <a:r>
                        <a:rPr lang="en-US" sz="1800" b="0" i="0" kern="1200" dirty="0">
                          <a:solidFill>
                            <a:schemeClr val="tx1"/>
                          </a:solidFill>
                          <a:effectLst/>
                          <a:latin typeface="+mn-lt"/>
                          <a:ea typeface="+mn-ea"/>
                          <a:cs typeface="+mn-cs"/>
                        </a:rPr>
                        <a:t>Ensure that online reservations and take-out orders are straightforward and user-friendly.</a:t>
                      </a:r>
                      <a:endParaRPr lang="en-SG" dirty="0"/>
                    </a:p>
                  </a:txBody>
                  <a:tcPr>
                    <a:solidFill>
                      <a:srgbClr val="FF99FF"/>
                    </a:solidFill>
                  </a:tcPr>
                </a:tc>
                <a:extLst>
                  <a:ext uri="{0D108BD9-81ED-4DB2-BD59-A6C34878D82A}">
                    <a16:rowId xmlns:a16="http://schemas.microsoft.com/office/drawing/2014/main" val="2352911491"/>
                  </a:ext>
                </a:extLst>
              </a:tr>
              <a:tr h="370840">
                <a:tc>
                  <a:txBody>
                    <a:bodyPr/>
                    <a:lstStyle/>
                    <a:p>
                      <a:r>
                        <a:rPr lang="en-SG" sz="1800" b="1" i="0" kern="1200" dirty="0">
                          <a:solidFill>
                            <a:schemeClr val="tx1"/>
                          </a:solidFill>
                          <a:effectLst/>
                          <a:latin typeface="+mn-lt"/>
                          <a:ea typeface="+mn-ea"/>
                          <a:cs typeface="+mn-cs"/>
                        </a:rPr>
                        <a:t>Loyalty Programs</a:t>
                      </a:r>
                      <a:endParaRPr lang="en-SG" dirty="0"/>
                    </a:p>
                  </a:txBody>
                  <a:tcPr>
                    <a:solidFill>
                      <a:srgbClr val="FF99FF"/>
                    </a:solidFill>
                  </a:tcPr>
                </a:tc>
                <a:tc>
                  <a:txBody>
                    <a:bodyPr/>
                    <a:lstStyle/>
                    <a:p>
                      <a:r>
                        <a:rPr lang="en-US" sz="1800" b="0" i="0" kern="1200" dirty="0">
                          <a:solidFill>
                            <a:schemeClr val="tx1"/>
                          </a:solidFill>
                          <a:effectLst/>
                          <a:latin typeface="+mn-lt"/>
                          <a:ea typeface="+mn-ea"/>
                          <a:cs typeface="+mn-cs"/>
                        </a:rPr>
                        <a:t>Implement a rewards system to incentivize repeat visits, such as discounts on future meals or loyalty points.</a:t>
                      </a:r>
                      <a:endParaRPr lang="en-SG" dirty="0"/>
                    </a:p>
                  </a:txBody>
                  <a:tcPr>
                    <a:solidFill>
                      <a:srgbClr val="FF99FF"/>
                    </a:solidFill>
                  </a:tcPr>
                </a:tc>
                <a:extLst>
                  <a:ext uri="{0D108BD9-81ED-4DB2-BD59-A6C34878D82A}">
                    <a16:rowId xmlns:a16="http://schemas.microsoft.com/office/drawing/2014/main" val="2450578676"/>
                  </a:ext>
                </a:extLst>
              </a:tr>
              <a:tr h="370840">
                <a:tc>
                  <a:txBody>
                    <a:bodyPr/>
                    <a:lstStyle/>
                    <a:p>
                      <a:r>
                        <a:rPr lang="en-SG" sz="1800" b="1" i="0" kern="1200" dirty="0">
                          <a:solidFill>
                            <a:schemeClr val="tx1"/>
                          </a:solidFill>
                          <a:effectLst/>
                          <a:latin typeface="+mn-lt"/>
                          <a:ea typeface="+mn-ea"/>
                          <a:cs typeface="+mn-cs"/>
                        </a:rPr>
                        <a:t>Efficiency</a:t>
                      </a:r>
                      <a:endParaRPr lang="en-SG" dirty="0"/>
                    </a:p>
                  </a:txBody>
                  <a:tcPr>
                    <a:solidFill>
                      <a:srgbClr val="FF99FF"/>
                    </a:solidFill>
                  </a:tcPr>
                </a:tc>
                <a:tc>
                  <a:txBody>
                    <a:bodyPr/>
                    <a:lstStyle/>
                    <a:p>
                      <a:r>
                        <a:rPr lang="en-US" sz="1800" b="0" i="0" kern="1200" dirty="0">
                          <a:solidFill>
                            <a:schemeClr val="tx1"/>
                          </a:solidFill>
                          <a:effectLst/>
                          <a:latin typeface="+mn-lt"/>
                          <a:ea typeface="+mn-ea"/>
                          <a:cs typeface="+mn-cs"/>
                        </a:rPr>
                        <a:t>Encourage staff to work quickly and efficiently to minimize wait times and improve overall service quality.</a:t>
                      </a:r>
                      <a:endParaRPr lang="en-SG" dirty="0"/>
                    </a:p>
                  </a:txBody>
                  <a:tcPr>
                    <a:solidFill>
                      <a:srgbClr val="FF99FF"/>
                    </a:solidFill>
                  </a:tcPr>
                </a:tc>
                <a:extLst>
                  <a:ext uri="{0D108BD9-81ED-4DB2-BD59-A6C34878D82A}">
                    <a16:rowId xmlns:a16="http://schemas.microsoft.com/office/drawing/2014/main" val="2732957491"/>
                  </a:ext>
                </a:extLst>
              </a:tr>
            </a:tbl>
          </a:graphicData>
        </a:graphic>
      </p:graphicFrame>
    </p:spTree>
    <p:extLst>
      <p:ext uri="{BB962C8B-B14F-4D97-AF65-F5344CB8AC3E}">
        <p14:creationId xmlns:p14="http://schemas.microsoft.com/office/powerpoint/2010/main" val="2152957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D2C872-53C6-5B6E-E459-A639DB68B7EF}"/>
              </a:ext>
            </a:extLst>
          </p:cNvPr>
          <p:cNvSpPr txBox="1"/>
          <p:nvPr/>
        </p:nvSpPr>
        <p:spPr>
          <a:xfrm>
            <a:off x="943897" y="870155"/>
            <a:ext cx="2035278" cy="707886"/>
          </a:xfrm>
          <a:prstGeom prst="rect">
            <a:avLst/>
          </a:prstGeom>
          <a:noFill/>
        </p:spPr>
        <p:txBody>
          <a:bodyPr wrap="square" rtlCol="0">
            <a:spAutoFit/>
          </a:bodyPr>
          <a:lstStyle/>
          <a:p>
            <a:r>
              <a:rPr lang="en-SG" sz="4000" b="1" dirty="0">
                <a:solidFill>
                  <a:srgbClr val="4619B7"/>
                </a:solidFill>
                <a:latin typeface="Georgia Pro Black" panose="02040A02050405020203" pitchFamily="18" charset="0"/>
              </a:rPr>
              <a:t>MENU</a:t>
            </a:r>
          </a:p>
        </p:txBody>
      </p:sp>
      <p:sp>
        <p:nvSpPr>
          <p:cNvPr id="5" name="TextBox 4">
            <a:extLst>
              <a:ext uri="{FF2B5EF4-FFF2-40B4-BE49-F238E27FC236}">
                <a16:creationId xmlns:a16="http://schemas.microsoft.com/office/drawing/2014/main" id="{FE55F811-1BCC-F416-FDD6-05762A5E4D13}"/>
              </a:ext>
            </a:extLst>
          </p:cNvPr>
          <p:cNvSpPr txBox="1"/>
          <p:nvPr/>
        </p:nvSpPr>
        <p:spPr>
          <a:xfrm>
            <a:off x="943897" y="4575264"/>
            <a:ext cx="1353256" cy="523220"/>
          </a:xfrm>
          <a:prstGeom prst="rect">
            <a:avLst/>
          </a:prstGeom>
          <a:noFill/>
        </p:spPr>
        <p:txBody>
          <a:bodyPr wrap="none" rtlCol="0">
            <a:spAutoFit/>
          </a:bodyPr>
          <a:lstStyle/>
          <a:p>
            <a:r>
              <a:rPr lang="en-SG" sz="2800" b="1" dirty="0"/>
              <a:t>Dine-in</a:t>
            </a:r>
          </a:p>
        </p:txBody>
      </p:sp>
      <p:sp>
        <p:nvSpPr>
          <p:cNvPr id="6" name="TextBox 5">
            <a:extLst>
              <a:ext uri="{FF2B5EF4-FFF2-40B4-BE49-F238E27FC236}">
                <a16:creationId xmlns:a16="http://schemas.microsoft.com/office/drawing/2014/main" id="{E0165DB6-BD0D-8FE0-7EDA-FE3D3EB14671}"/>
              </a:ext>
            </a:extLst>
          </p:cNvPr>
          <p:cNvSpPr txBox="1"/>
          <p:nvPr/>
        </p:nvSpPr>
        <p:spPr>
          <a:xfrm>
            <a:off x="943897" y="5098484"/>
            <a:ext cx="2984087" cy="646331"/>
          </a:xfrm>
          <a:prstGeom prst="rect">
            <a:avLst/>
          </a:prstGeom>
          <a:noFill/>
        </p:spPr>
        <p:txBody>
          <a:bodyPr wrap="none" rtlCol="0">
            <a:spAutoFit/>
          </a:bodyPr>
          <a:lstStyle/>
          <a:p>
            <a:r>
              <a:rPr lang="en-SG" dirty="0"/>
              <a:t>Satisfy diverse palates with our</a:t>
            </a:r>
          </a:p>
          <a:p>
            <a:r>
              <a:rPr lang="en-SG" dirty="0"/>
              <a:t>menu selection</a:t>
            </a:r>
          </a:p>
        </p:txBody>
      </p:sp>
      <p:sp>
        <p:nvSpPr>
          <p:cNvPr id="11" name="TextBox 10">
            <a:extLst>
              <a:ext uri="{FF2B5EF4-FFF2-40B4-BE49-F238E27FC236}">
                <a16:creationId xmlns:a16="http://schemas.microsoft.com/office/drawing/2014/main" id="{BDA298A9-5013-598E-C722-ECB9DA9FA4DC}"/>
              </a:ext>
            </a:extLst>
          </p:cNvPr>
          <p:cNvSpPr txBox="1"/>
          <p:nvPr/>
        </p:nvSpPr>
        <p:spPr>
          <a:xfrm>
            <a:off x="4487624" y="4575264"/>
            <a:ext cx="1228221" cy="523220"/>
          </a:xfrm>
          <a:prstGeom prst="rect">
            <a:avLst/>
          </a:prstGeom>
          <a:noFill/>
        </p:spPr>
        <p:txBody>
          <a:bodyPr wrap="none" rtlCol="0">
            <a:spAutoFit/>
          </a:bodyPr>
          <a:lstStyle/>
          <a:p>
            <a:r>
              <a:rPr lang="en-US" altLang="zh-CN" sz="2800" b="1" dirty="0"/>
              <a:t>Online</a:t>
            </a:r>
            <a:endParaRPr lang="en-SG" sz="2800" b="1" dirty="0"/>
          </a:p>
        </p:txBody>
      </p:sp>
      <p:sp>
        <p:nvSpPr>
          <p:cNvPr id="12" name="TextBox 11">
            <a:extLst>
              <a:ext uri="{FF2B5EF4-FFF2-40B4-BE49-F238E27FC236}">
                <a16:creationId xmlns:a16="http://schemas.microsoft.com/office/drawing/2014/main" id="{3E6E7684-CFDE-CA70-EA0D-BA8C7799E650}"/>
              </a:ext>
            </a:extLst>
          </p:cNvPr>
          <p:cNvSpPr txBox="1"/>
          <p:nvPr/>
        </p:nvSpPr>
        <p:spPr>
          <a:xfrm>
            <a:off x="8031351" y="5098483"/>
            <a:ext cx="3284489" cy="646331"/>
          </a:xfrm>
          <a:prstGeom prst="rect">
            <a:avLst/>
          </a:prstGeom>
          <a:noFill/>
        </p:spPr>
        <p:txBody>
          <a:bodyPr wrap="none" rtlCol="0">
            <a:spAutoFit/>
          </a:bodyPr>
          <a:lstStyle/>
          <a:p>
            <a:r>
              <a:rPr lang="en-SG" dirty="0"/>
              <a:t>Halal certified</a:t>
            </a:r>
          </a:p>
          <a:p>
            <a:r>
              <a:rPr lang="en-SG" dirty="0"/>
              <a:t>In-Restaurant or Catering available</a:t>
            </a:r>
          </a:p>
        </p:txBody>
      </p:sp>
      <p:sp>
        <p:nvSpPr>
          <p:cNvPr id="13" name="TextBox 12">
            <a:extLst>
              <a:ext uri="{FF2B5EF4-FFF2-40B4-BE49-F238E27FC236}">
                <a16:creationId xmlns:a16="http://schemas.microsoft.com/office/drawing/2014/main" id="{8A0E9617-9378-F032-6D01-2874DA81C185}"/>
              </a:ext>
            </a:extLst>
          </p:cNvPr>
          <p:cNvSpPr txBox="1"/>
          <p:nvPr/>
        </p:nvSpPr>
        <p:spPr>
          <a:xfrm>
            <a:off x="4477789" y="5107475"/>
            <a:ext cx="1960024" cy="369332"/>
          </a:xfrm>
          <a:prstGeom prst="rect">
            <a:avLst/>
          </a:prstGeom>
          <a:noFill/>
        </p:spPr>
        <p:txBody>
          <a:bodyPr wrap="none" rtlCol="0">
            <a:spAutoFit/>
          </a:bodyPr>
          <a:lstStyle/>
          <a:p>
            <a:r>
              <a:rPr lang="en-SG" dirty="0"/>
              <a:t>Island wide delivery</a:t>
            </a:r>
          </a:p>
        </p:txBody>
      </p:sp>
      <p:pic>
        <p:nvPicPr>
          <p:cNvPr id="17" name="Picture 16">
            <a:extLst>
              <a:ext uri="{FF2B5EF4-FFF2-40B4-BE49-F238E27FC236}">
                <a16:creationId xmlns:a16="http://schemas.microsoft.com/office/drawing/2014/main" id="{8E592F92-9AEB-CC3F-05F5-766213A25D7A}"/>
              </a:ext>
            </a:extLst>
          </p:cNvPr>
          <p:cNvPicPr>
            <a:picLocks noChangeAspect="1"/>
          </p:cNvPicPr>
          <p:nvPr/>
        </p:nvPicPr>
        <p:blipFill>
          <a:blip r:embed="rId2"/>
          <a:stretch>
            <a:fillRect/>
          </a:stretch>
        </p:blipFill>
        <p:spPr>
          <a:xfrm>
            <a:off x="8012660" y="1673524"/>
            <a:ext cx="3279371" cy="2686901"/>
          </a:xfrm>
          <a:prstGeom prst="rect">
            <a:avLst/>
          </a:prstGeom>
        </p:spPr>
      </p:pic>
      <p:sp>
        <p:nvSpPr>
          <p:cNvPr id="22" name="TextBox 21">
            <a:extLst>
              <a:ext uri="{FF2B5EF4-FFF2-40B4-BE49-F238E27FC236}">
                <a16:creationId xmlns:a16="http://schemas.microsoft.com/office/drawing/2014/main" id="{365C3122-8B8F-E110-5399-83BABC2EAF24}"/>
              </a:ext>
            </a:extLst>
          </p:cNvPr>
          <p:cNvSpPr txBox="1"/>
          <p:nvPr/>
        </p:nvSpPr>
        <p:spPr>
          <a:xfrm>
            <a:off x="8031351" y="4575263"/>
            <a:ext cx="1497526" cy="523220"/>
          </a:xfrm>
          <a:prstGeom prst="rect">
            <a:avLst/>
          </a:prstGeom>
          <a:noFill/>
        </p:spPr>
        <p:txBody>
          <a:bodyPr wrap="none" rtlCol="0">
            <a:spAutoFit/>
          </a:bodyPr>
          <a:lstStyle/>
          <a:p>
            <a:r>
              <a:rPr lang="en-SG" sz="2800" b="1" dirty="0"/>
              <a:t>Catering</a:t>
            </a:r>
          </a:p>
        </p:txBody>
      </p:sp>
      <p:pic>
        <p:nvPicPr>
          <p:cNvPr id="7" name="Picture 6" descr="A table with different bowls of food&#10;&#10;Description automatically generated">
            <a:extLst>
              <a:ext uri="{FF2B5EF4-FFF2-40B4-BE49-F238E27FC236}">
                <a16:creationId xmlns:a16="http://schemas.microsoft.com/office/drawing/2014/main" id="{0B19941F-FEAC-140D-E117-A578EAE4D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968" y="1673525"/>
            <a:ext cx="3439999" cy="2669922"/>
          </a:xfrm>
          <a:prstGeom prst="rect">
            <a:avLst/>
          </a:prstGeom>
        </p:spPr>
      </p:pic>
      <p:pic>
        <p:nvPicPr>
          <p:cNvPr id="10" name="Picture 9">
            <a:extLst>
              <a:ext uri="{FF2B5EF4-FFF2-40B4-BE49-F238E27FC236}">
                <a16:creationId xmlns:a16="http://schemas.microsoft.com/office/drawing/2014/main" id="{EE8DF745-4A20-62D1-4ABC-B6A10EDF4F6B}"/>
              </a:ext>
            </a:extLst>
          </p:cNvPr>
          <p:cNvPicPr>
            <a:picLocks noChangeAspect="1"/>
          </p:cNvPicPr>
          <p:nvPr/>
        </p:nvPicPr>
        <p:blipFill>
          <a:blip r:embed="rId4"/>
          <a:stretch>
            <a:fillRect/>
          </a:stretch>
        </p:blipFill>
        <p:spPr>
          <a:xfrm>
            <a:off x="4477789" y="1673524"/>
            <a:ext cx="3439999" cy="2669921"/>
          </a:xfrm>
          <a:prstGeom prst="rect">
            <a:avLst/>
          </a:prstGeom>
        </p:spPr>
      </p:pic>
    </p:spTree>
    <p:extLst>
      <p:ext uri="{BB962C8B-B14F-4D97-AF65-F5344CB8AC3E}">
        <p14:creationId xmlns:p14="http://schemas.microsoft.com/office/powerpoint/2010/main" val="4193952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A3E73B-8F8A-B363-BC6B-4D514769C50A}"/>
              </a:ext>
            </a:extLst>
          </p:cNvPr>
          <p:cNvSpPr txBox="1"/>
          <p:nvPr/>
        </p:nvSpPr>
        <p:spPr>
          <a:xfrm>
            <a:off x="3698240" y="746760"/>
            <a:ext cx="5953760" cy="707886"/>
          </a:xfrm>
          <a:prstGeom prst="rect">
            <a:avLst/>
          </a:prstGeom>
          <a:noFill/>
        </p:spPr>
        <p:txBody>
          <a:bodyPr wrap="square" rtlCol="0">
            <a:spAutoFit/>
          </a:bodyPr>
          <a:lstStyle/>
          <a:p>
            <a:r>
              <a:rPr lang="en-SG" sz="4000" b="1" dirty="0">
                <a:solidFill>
                  <a:srgbClr val="4619B7"/>
                </a:solidFill>
              </a:rPr>
              <a:t>Marketing Prioritization</a:t>
            </a:r>
          </a:p>
        </p:txBody>
      </p:sp>
      <p:graphicFrame>
        <p:nvGraphicFramePr>
          <p:cNvPr id="3" name="Table 2">
            <a:extLst>
              <a:ext uri="{FF2B5EF4-FFF2-40B4-BE49-F238E27FC236}">
                <a16:creationId xmlns:a16="http://schemas.microsoft.com/office/drawing/2014/main" id="{3718D9C7-4DAE-3E8E-F28F-E0946D1C6F85}"/>
              </a:ext>
            </a:extLst>
          </p:cNvPr>
          <p:cNvGraphicFramePr>
            <a:graphicFrameLocks noGrp="1"/>
          </p:cNvGraphicFramePr>
          <p:nvPr>
            <p:extLst>
              <p:ext uri="{D42A27DB-BD31-4B8C-83A1-F6EECF244321}">
                <p14:modId xmlns:p14="http://schemas.microsoft.com/office/powerpoint/2010/main" val="95025406"/>
              </p:ext>
            </p:extLst>
          </p:nvPr>
        </p:nvGraphicFramePr>
        <p:xfrm>
          <a:off x="750498" y="1561525"/>
          <a:ext cx="10662250" cy="4567244"/>
        </p:xfrm>
        <a:graphic>
          <a:graphicData uri="http://schemas.openxmlformats.org/drawingml/2006/table">
            <a:tbl>
              <a:tblPr firstRow="1" bandRow="1">
                <a:tableStyleId>{5C22544A-7EE6-4342-B048-85BDC9FD1C3A}</a:tableStyleId>
              </a:tblPr>
              <a:tblGrid>
                <a:gridCol w="1328468">
                  <a:extLst>
                    <a:ext uri="{9D8B030D-6E8A-4147-A177-3AD203B41FA5}">
                      <a16:colId xmlns:a16="http://schemas.microsoft.com/office/drawing/2014/main" val="2207885005"/>
                    </a:ext>
                  </a:extLst>
                </a:gridCol>
                <a:gridCol w="4235570">
                  <a:extLst>
                    <a:ext uri="{9D8B030D-6E8A-4147-A177-3AD203B41FA5}">
                      <a16:colId xmlns:a16="http://schemas.microsoft.com/office/drawing/2014/main" val="1003218750"/>
                    </a:ext>
                  </a:extLst>
                </a:gridCol>
                <a:gridCol w="5098212">
                  <a:extLst>
                    <a:ext uri="{9D8B030D-6E8A-4147-A177-3AD203B41FA5}">
                      <a16:colId xmlns:a16="http://schemas.microsoft.com/office/drawing/2014/main" val="3758502490"/>
                    </a:ext>
                  </a:extLst>
                </a:gridCol>
              </a:tblGrid>
              <a:tr h="549803">
                <a:tc>
                  <a:txBody>
                    <a:bodyPr/>
                    <a:lstStyle/>
                    <a:p>
                      <a:endParaRPr lang="en-SG" dirty="0"/>
                    </a:p>
                  </a:txBody>
                  <a:tcPr>
                    <a:solidFill>
                      <a:schemeClr val="tx2">
                        <a:lumMod val="90000"/>
                        <a:lumOff val="10000"/>
                      </a:schemeClr>
                    </a:solidFill>
                  </a:tcPr>
                </a:tc>
                <a:tc>
                  <a:txBody>
                    <a:bodyPr/>
                    <a:lstStyle/>
                    <a:p>
                      <a:r>
                        <a:rPr lang="en-SG" b="1" dirty="0">
                          <a:solidFill>
                            <a:srgbClr val="FF99FF"/>
                          </a:solidFill>
                          <a:latin typeface="Georgia Pro Black" panose="02040A02050405020203" pitchFamily="18" charset="0"/>
                        </a:rPr>
                        <a:t>High Cost To Execute</a:t>
                      </a:r>
                    </a:p>
                  </a:txBody>
                  <a:tcPr>
                    <a:solidFill>
                      <a:schemeClr val="tx2">
                        <a:lumMod val="90000"/>
                        <a:lumOff val="1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dirty="0">
                          <a:solidFill>
                            <a:srgbClr val="00B0F0"/>
                          </a:solidFill>
                          <a:latin typeface="Georgia Pro Black" panose="02040A02050405020203" pitchFamily="18" charset="0"/>
                        </a:rPr>
                        <a:t>Low Cost To Execute</a:t>
                      </a:r>
                    </a:p>
                    <a:p>
                      <a:endParaRPr lang="en-SG" dirty="0">
                        <a:latin typeface="Georgia Pro Black" panose="02040A02050405020203" pitchFamily="18" charset="0"/>
                      </a:endParaRPr>
                    </a:p>
                  </a:txBody>
                  <a:tcPr>
                    <a:solidFill>
                      <a:schemeClr val="tx2">
                        <a:lumMod val="90000"/>
                        <a:lumOff val="10000"/>
                      </a:schemeClr>
                    </a:solidFill>
                  </a:tcPr>
                </a:tc>
                <a:extLst>
                  <a:ext uri="{0D108BD9-81ED-4DB2-BD59-A6C34878D82A}">
                    <a16:rowId xmlns:a16="http://schemas.microsoft.com/office/drawing/2014/main" val="2398753724"/>
                  </a:ext>
                </a:extLst>
              </a:tr>
              <a:tr h="1963582">
                <a:tc>
                  <a:txBody>
                    <a:bodyPr/>
                    <a:lstStyle/>
                    <a:p>
                      <a:r>
                        <a:rPr lang="en-SG" sz="1600" b="1" dirty="0">
                          <a:solidFill>
                            <a:srgbClr val="FF0000"/>
                          </a:solidFill>
                          <a:latin typeface="Georgia Pro Black" panose="02040A02050405020203" pitchFamily="18" charset="0"/>
                        </a:rPr>
                        <a:t>High Impact</a:t>
                      </a:r>
                    </a:p>
                  </a:txBody>
                  <a:tcPr>
                    <a:solidFill>
                      <a:schemeClr val="bg1">
                        <a:lumMod val="85000"/>
                      </a:schemeClr>
                    </a:solidFill>
                  </a:tcPr>
                </a:tc>
                <a:tc>
                  <a:txBody>
                    <a:bodyPr/>
                    <a:lstStyle/>
                    <a:p>
                      <a:r>
                        <a:rPr lang="en-US" sz="1600" b="1" i="0" kern="1200" dirty="0">
                          <a:solidFill>
                            <a:schemeClr val="dk1"/>
                          </a:solidFill>
                          <a:effectLst/>
                          <a:latin typeface="+mn-lt"/>
                          <a:ea typeface="+mn-ea"/>
                          <a:cs typeface="+mn-cs"/>
                        </a:rPr>
                        <a:t>Influencer Marketing</a:t>
                      </a:r>
                      <a:r>
                        <a:rPr lang="en-US" sz="1600" b="0" i="0" kern="1200" dirty="0">
                          <a:solidFill>
                            <a:schemeClr val="dk1"/>
                          </a:solidFill>
                          <a:effectLst/>
                          <a:latin typeface="+mn-lt"/>
                          <a:ea typeface="+mn-ea"/>
                          <a:cs typeface="+mn-cs"/>
                        </a:rPr>
                        <a:t> </a:t>
                      </a:r>
                      <a:r>
                        <a:rPr lang="en-US" sz="1600" b="1" i="0" kern="1200" dirty="0">
                          <a:solidFill>
                            <a:schemeClr val="dk1"/>
                          </a:solidFill>
                          <a:effectLst/>
                          <a:latin typeface="+mn-lt"/>
                          <a:ea typeface="+mn-ea"/>
                          <a:cs typeface="+mn-cs"/>
                        </a:rPr>
                        <a:t>Description:</a:t>
                      </a:r>
                      <a:r>
                        <a:rPr lang="en-US" sz="1600" b="0" i="0" kern="1200" dirty="0">
                          <a:solidFill>
                            <a:schemeClr val="dk1"/>
                          </a:solidFill>
                          <a:effectLst/>
                          <a:latin typeface="+mn-lt"/>
                          <a:ea typeface="+mn-ea"/>
                          <a:cs typeface="+mn-cs"/>
                        </a:rPr>
                        <a:t> </a:t>
                      </a:r>
                    </a:p>
                    <a:p>
                      <a:r>
                        <a:rPr lang="en-US" sz="1600" b="0" i="0" kern="1200" dirty="0">
                          <a:solidFill>
                            <a:schemeClr val="dk1"/>
                          </a:solidFill>
                          <a:effectLst/>
                          <a:latin typeface="+mn-lt"/>
                          <a:ea typeface="+mn-ea"/>
                          <a:cs typeface="+mn-cs"/>
                        </a:rPr>
                        <a:t>Collaborating with influencers who have a strong following in your target market.</a:t>
                      </a:r>
                    </a:p>
                    <a:p>
                      <a:endParaRPr lang="en-US" sz="1600" b="1" i="0" kern="1200" dirty="0">
                        <a:solidFill>
                          <a:schemeClr val="dk1"/>
                        </a:solidFill>
                        <a:effectLst/>
                        <a:latin typeface="+mn-lt"/>
                        <a:ea typeface="+mn-ea"/>
                        <a:cs typeface="+mn-cs"/>
                      </a:endParaRPr>
                    </a:p>
                    <a:p>
                      <a:r>
                        <a:rPr lang="en-US" sz="1600" b="1" i="0" kern="1200" dirty="0">
                          <a:solidFill>
                            <a:schemeClr val="dk1"/>
                          </a:solidFill>
                          <a:effectLst/>
                          <a:latin typeface="+mn-lt"/>
                          <a:ea typeface="+mn-ea"/>
                          <a:cs typeface="+mn-cs"/>
                        </a:rPr>
                        <a:t>Impact:</a:t>
                      </a:r>
                      <a:r>
                        <a:rPr lang="en-US" sz="1600" b="0" i="0" kern="1200" dirty="0">
                          <a:solidFill>
                            <a:schemeClr val="dk1"/>
                          </a:solidFill>
                          <a:effectLst/>
                          <a:latin typeface="+mn-lt"/>
                          <a:ea typeface="+mn-ea"/>
                          <a:cs typeface="+mn-cs"/>
                        </a:rPr>
                        <a:t> Can rapidly increase brand visibility and credibility, driving conversions.</a:t>
                      </a:r>
                    </a:p>
                    <a:p>
                      <a:endParaRPr lang="en-SG" sz="1600" dirty="0"/>
                    </a:p>
                  </a:txBody>
                  <a:tcPr>
                    <a:solidFill>
                      <a:schemeClr val="bg1">
                        <a:lumMod val="85000"/>
                      </a:schemeClr>
                    </a:solidFill>
                  </a:tcPr>
                </a:tc>
                <a:tc>
                  <a:txBody>
                    <a:bodyPr/>
                    <a:lstStyle/>
                    <a:p>
                      <a:r>
                        <a:rPr lang="en-US" sz="1600" b="1" i="0" kern="1200" dirty="0">
                          <a:solidFill>
                            <a:schemeClr val="dk1"/>
                          </a:solidFill>
                          <a:effectLst/>
                          <a:latin typeface="+mn-lt"/>
                          <a:ea typeface="+mn-ea"/>
                          <a:cs typeface="+mn-cs"/>
                        </a:rPr>
                        <a:t>Targeted Ads and Promotion Description:</a:t>
                      </a:r>
                      <a:r>
                        <a:rPr lang="en-US" sz="1600" b="0" i="0" kern="1200" dirty="0">
                          <a:solidFill>
                            <a:schemeClr val="dk1"/>
                          </a:solidFill>
                          <a:effectLst/>
                          <a:latin typeface="+mn-lt"/>
                          <a:ea typeface="+mn-ea"/>
                          <a:cs typeface="+mn-cs"/>
                        </a:rPr>
                        <a:t> </a:t>
                      </a:r>
                    </a:p>
                    <a:p>
                      <a:r>
                        <a:rPr lang="en-US" sz="1600" b="0" i="0" kern="1200" dirty="0">
                          <a:solidFill>
                            <a:schemeClr val="dk1"/>
                          </a:solidFill>
                          <a:effectLst/>
                          <a:latin typeface="+mn-lt"/>
                          <a:ea typeface="+mn-ea"/>
                          <a:cs typeface="+mn-cs"/>
                        </a:rPr>
                        <a:t>Running highly targeted Facebook, Instagram, Tik Tok that reach specific demographics or interest groups.</a:t>
                      </a:r>
                    </a:p>
                    <a:p>
                      <a:endParaRPr lang="en-US" sz="1600" b="1" i="0" kern="1200" dirty="0">
                        <a:solidFill>
                          <a:schemeClr val="dk1"/>
                        </a:solidFill>
                        <a:effectLst/>
                        <a:latin typeface="+mn-lt"/>
                        <a:ea typeface="+mn-ea"/>
                        <a:cs typeface="+mn-cs"/>
                      </a:endParaRPr>
                    </a:p>
                    <a:p>
                      <a:r>
                        <a:rPr lang="en-US" sz="1600" b="1" i="0" kern="1200" dirty="0">
                          <a:solidFill>
                            <a:schemeClr val="dk1"/>
                          </a:solidFill>
                          <a:effectLst/>
                          <a:latin typeface="+mn-lt"/>
                          <a:ea typeface="+mn-ea"/>
                          <a:cs typeface="+mn-cs"/>
                        </a:rPr>
                        <a:t>Impact:</a:t>
                      </a:r>
                      <a:r>
                        <a:rPr lang="en-US" sz="1600" b="0" i="0" kern="1200" dirty="0">
                          <a:solidFill>
                            <a:schemeClr val="dk1"/>
                          </a:solidFill>
                          <a:effectLst/>
                          <a:latin typeface="+mn-lt"/>
                          <a:ea typeface="+mn-ea"/>
                          <a:cs typeface="+mn-cs"/>
                        </a:rPr>
                        <a:t> Increases brand visibility and drives traffic or conversions by putting your brand in front of the right audience.</a:t>
                      </a:r>
                    </a:p>
                  </a:txBody>
                  <a:tcPr>
                    <a:solidFill>
                      <a:schemeClr val="bg1">
                        <a:lumMod val="85000"/>
                      </a:schemeClr>
                    </a:solidFill>
                  </a:tcPr>
                </a:tc>
                <a:extLst>
                  <a:ext uri="{0D108BD9-81ED-4DB2-BD59-A6C34878D82A}">
                    <a16:rowId xmlns:a16="http://schemas.microsoft.com/office/drawing/2014/main" val="102696053"/>
                  </a:ext>
                </a:extLst>
              </a:tr>
              <a:tr h="1963582">
                <a:tc>
                  <a:txBody>
                    <a:bodyPr/>
                    <a:lstStyle/>
                    <a:p>
                      <a:r>
                        <a:rPr lang="en-SG" sz="1600" b="1" dirty="0">
                          <a:solidFill>
                            <a:srgbClr val="FF0000"/>
                          </a:solidFill>
                          <a:latin typeface="Georgia Pro Black" panose="02040A02050405020203" pitchFamily="18" charset="0"/>
                        </a:rPr>
                        <a:t>Low Impact</a:t>
                      </a:r>
                    </a:p>
                  </a:txBody>
                  <a:tcPr>
                    <a:solidFill>
                      <a:schemeClr val="bg1">
                        <a:lumMod val="85000"/>
                      </a:schemeClr>
                    </a:solidFill>
                  </a:tcPr>
                </a:tc>
                <a:tc>
                  <a:txBody>
                    <a:bodyPr/>
                    <a:lstStyle/>
                    <a:p>
                      <a:r>
                        <a:rPr lang="en-US" sz="1600" b="1" i="0" kern="1200" dirty="0">
                          <a:solidFill>
                            <a:schemeClr val="dk1"/>
                          </a:solidFill>
                          <a:effectLst/>
                          <a:latin typeface="+mn-lt"/>
                          <a:ea typeface="+mn-ea"/>
                          <a:cs typeface="+mn-cs"/>
                        </a:rPr>
                        <a:t>Basic Social Media Posts</a:t>
                      </a:r>
                      <a:r>
                        <a:rPr lang="en-US" sz="1600" b="0" i="0" kern="1200" dirty="0">
                          <a:solidFill>
                            <a:schemeClr val="dk1"/>
                          </a:solidFill>
                          <a:effectLst/>
                          <a:latin typeface="+mn-lt"/>
                          <a:ea typeface="+mn-ea"/>
                          <a:cs typeface="+mn-cs"/>
                        </a:rPr>
                        <a:t> </a:t>
                      </a:r>
                      <a:r>
                        <a:rPr lang="en-US" sz="1600" b="1" i="0" kern="1200" dirty="0">
                          <a:solidFill>
                            <a:schemeClr val="dk1"/>
                          </a:solidFill>
                          <a:effectLst/>
                          <a:latin typeface="+mn-lt"/>
                          <a:ea typeface="+mn-ea"/>
                          <a:cs typeface="+mn-cs"/>
                        </a:rPr>
                        <a:t>Description:</a:t>
                      </a:r>
                      <a:r>
                        <a:rPr lang="en-US" sz="1600" b="0" i="0" kern="1200" dirty="0">
                          <a:solidFill>
                            <a:schemeClr val="dk1"/>
                          </a:solidFill>
                          <a:effectLst/>
                          <a:latin typeface="+mn-lt"/>
                          <a:ea typeface="+mn-ea"/>
                          <a:cs typeface="+mn-cs"/>
                        </a:rPr>
                        <a:t> </a:t>
                      </a:r>
                    </a:p>
                    <a:p>
                      <a:r>
                        <a:rPr lang="en-US" sz="1600" b="0" i="0" kern="1200" dirty="0">
                          <a:solidFill>
                            <a:schemeClr val="dk1"/>
                          </a:solidFill>
                          <a:effectLst/>
                          <a:latin typeface="+mn-lt"/>
                          <a:ea typeface="+mn-ea"/>
                          <a:cs typeface="+mn-cs"/>
                        </a:rPr>
                        <a:t>Regular updates or promotional posts without a strategic focus.</a:t>
                      </a:r>
                    </a:p>
                    <a:p>
                      <a:endParaRPr lang="en-US" sz="1600" b="0" i="0" kern="1200" dirty="0">
                        <a:solidFill>
                          <a:schemeClr val="dk1"/>
                        </a:solidFill>
                        <a:effectLst/>
                        <a:latin typeface="+mn-lt"/>
                        <a:ea typeface="+mn-ea"/>
                        <a:cs typeface="+mn-cs"/>
                      </a:endParaRPr>
                    </a:p>
                    <a:p>
                      <a:r>
                        <a:rPr lang="en-US" sz="1600" b="1" i="0" kern="1200" dirty="0">
                          <a:solidFill>
                            <a:schemeClr val="dk1"/>
                          </a:solidFill>
                          <a:effectLst/>
                          <a:latin typeface="+mn-lt"/>
                          <a:ea typeface="+mn-ea"/>
                          <a:cs typeface="+mn-cs"/>
                        </a:rPr>
                        <a:t>Impact:</a:t>
                      </a:r>
                      <a:r>
                        <a:rPr lang="en-US" sz="1600" b="0" i="0" kern="1200" dirty="0">
                          <a:solidFill>
                            <a:schemeClr val="dk1"/>
                          </a:solidFill>
                          <a:effectLst/>
                          <a:latin typeface="+mn-lt"/>
                          <a:ea typeface="+mn-ea"/>
                          <a:cs typeface="+mn-cs"/>
                        </a:rPr>
                        <a:t> May engage a small audience but often lacks the depth needed for significant impact.</a:t>
                      </a:r>
                    </a:p>
                    <a:p>
                      <a:endParaRPr lang="en-SG" sz="1600" dirty="0"/>
                    </a:p>
                  </a:txBody>
                  <a:tcPr>
                    <a:solidFill>
                      <a:schemeClr val="bg1">
                        <a:lumMod val="8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Referral Programs:</a:t>
                      </a:r>
                      <a:r>
                        <a:rPr lang="en-US" sz="1600" b="0" i="0" kern="1200" dirty="0">
                          <a:solidFill>
                            <a:schemeClr val="dk1"/>
                          </a:solidFill>
                          <a:effectLst/>
                          <a:latin typeface="+mn-lt"/>
                          <a:ea typeface="+mn-ea"/>
                          <a:cs typeface="+mn-cs"/>
                        </a:rPr>
                        <a:t> Implementing programs that encourage existing customers to refer new clients with minimal costs.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0" i="0"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0" i="0" kern="1200" dirty="0">
                        <a:solidFill>
                          <a:schemeClr val="dk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Impact:</a:t>
                      </a:r>
                      <a:r>
                        <a:rPr lang="en-US" sz="1600" b="0" i="0" kern="1200" dirty="0">
                          <a:solidFill>
                            <a:schemeClr val="dk1"/>
                          </a:solidFill>
                          <a:effectLst/>
                          <a:latin typeface="+mn-lt"/>
                          <a:ea typeface="+mn-ea"/>
                          <a:cs typeface="+mn-cs"/>
                        </a:rPr>
                        <a:t> When incentives are weak, customers are less likely to participate, leading to a low number of referrals.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b="0" i="0" kern="1200" dirty="0">
                        <a:solidFill>
                          <a:schemeClr val="dk1"/>
                        </a:solidFill>
                        <a:effectLst/>
                        <a:latin typeface="+mn-lt"/>
                        <a:ea typeface="+mn-ea"/>
                        <a:cs typeface="+mn-cs"/>
                      </a:endParaRPr>
                    </a:p>
                  </a:txBody>
                  <a:tcPr>
                    <a:solidFill>
                      <a:schemeClr val="bg1">
                        <a:lumMod val="85000"/>
                      </a:schemeClr>
                    </a:solidFill>
                  </a:tcPr>
                </a:tc>
                <a:extLst>
                  <a:ext uri="{0D108BD9-81ED-4DB2-BD59-A6C34878D82A}">
                    <a16:rowId xmlns:a16="http://schemas.microsoft.com/office/drawing/2014/main" val="3307126608"/>
                  </a:ext>
                </a:extLst>
              </a:tr>
            </a:tbl>
          </a:graphicData>
        </a:graphic>
      </p:graphicFrame>
    </p:spTree>
    <p:extLst>
      <p:ext uri="{BB962C8B-B14F-4D97-AF65-F5344CB8AC3E}">
        <p14:creationId xmlns:p14="http://schemas.microsoft.com/office/powerpoint/2010/main" val="3002774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BEEE7C-E43D-DCDD-30FF-D4BA363A980E}"/>
              </a:ext>
            </a:extLst>
          </p:cNvPr>
          <p:cNvSpPr txBox="1"/>
          <p:nvPr/>
        </p:nvSpPr>
        <p:spPr>
          <a:xfrm>
            <a:off x="3732745" y="591484"/>
            <a:ext cx="5953760" cy="707886"/>
          </a:xfrm>
          <a:prstGeom prst="rect">
            <a:avLst/>
          </a:prstGeom>
          <a:noFill/>
        </p:spPr>
        <p:txBody>
          <a:bodyPr wrap="square" rtlCol="0">
            <a:spAutoFit/>
          </a:bodyPr>
          <a:lstStyle/>
          <a:p>
            <a:r>
              <a:rPr lang="en-SG" sz="4000" b="1" dirty="0">
                <a:solidFill>
                  <a:srgbClr val="4619B7"/>
                </a:solidFill>
              </a:rPr>
              <a:t>Customer Journey</a:t>
            </a:r>
          </a:p>
        </p:txBody>
      </p:sp>
      <p:graphicFrame>
        <p:nvGraphicFramePr>
          <p:cNvPr id="3" name="Table 2">
            <a:extLst>
              <a:ext uri="{FF2B5EF4-FFF2-40B4-BE49-F238E27FC236}">
                <a16:creationId xmlns:a16="http://schemas.microsoft.com/office/drawing/2014/main" id="{B6E6015F-9B4B-A962-89F9-B585872A321A}"/>
              </a:ext>
            </a:extLst>
          </p:cNvPr>
          <p:cNvGraphicFramePr>
            <a:graphicFrameLocks noGrp="1"/>
          </p:cNvGraphicFramePr>
          <p:nvPr>
            <p:extLst>
              <p:ext uri="{D42A27DB-BD31-4B8C-83A1-F6EECF244321}">
                <p14:modId xmlns:p14="http://schemas.microsoft.com/office/powerpoint/2010/main" val="610051319"/>
              </p:ext>
            </p:extLst>
          </p:nvPr>
        </p:nvGraphicFramePr>
        <p:xfrm>
          <a:off x="745705" y="1402080"/>
          <a:ext cx="10700589" cy="4366260"/>
        </p:xfrm>
        <a:graphic>
          <a:graphicData uri="http://schemas.openxmlformats.org/drawingml/2006/table">
            <a:tbl>
              <a:tblPr firstRow="1" bandRow="1">
                <a:tableStyleId>{5C22544A-7EE6-4342-B048-85BDC9FD1C3A}</a:tableStyleId>
              </a:tblPr>
              <a:tblGrid>
                <a:gridCol w="2014748">
                  <a:extLst>
                    <a:ext uri="{9D8B030D-6E8A-4147-A177-3AD203B41FA5}">
                      <a16:colId xmlns:a16="http://schemas.microsoft.com/office/drawing/2014/main" val="623854224"/>
                    </a:ext>
                  </a:extLst>
                </a:gridCol>
                <a:gridCol w="2691441">
                  <a:extLst>
                    <a:ext uri="{9D8B030D-6E8A-4147-A177-3AD203B41FA5}">
                      <a16:colId xmlns:a16="http://schemas.microsoft.com/office/drawing/2014/main" val="3698168620"/>
                    </a:ext>
                  </a:extLst>
                </a:gridCol>
                <a:gridCol w="5994400">
                  <a:extLst>
                    <a:ext uri="{9D8B030D-6E8A-4147-A177-3AD203B41FA5}">
                      <a16:colId xmlns:a16="http://schemas.microsoft.com/office/drawing/2014/main" val="1076272455"/>
                    </a:ext>
                  </a:extLst>
                </a:gridCol>
              </a:tblGrid>
              <a:tr h="370840">
                <a:tc>
                  <a:txBody>
                    <a:bodyPr/>
                    <a:lstStyle/>
                    <a:p>
                      <a:r>
                        <a:rPr lang="en-SG" dirty="0"/>
                        <a:t>Customer Lifestyle Stage</a:t>
                      </a:r>
                    </a:p>
                  </a:txBody>
                  <a:tcPr>
                    <a:solidFill>
                      <a:srgbClr val="7030A0"/>
                    </a:solidFill>
                  </a:tcPr>
                </a:tc>
                <a:tc>
                  <a:txBody>
                    <a:bodyPr/>
                    <a:lstStyle/>
                    <a:p>
                      <a:r>
                        <a:rPr lang="en-SG" dirty="0"/>
                        <a:t>Digital Marketing Channels</a:t>
                      </a:r>
                    </a:p>
                  </a:txBody>
                  <a:tcPr>
                    <a:solidFill>
                      <a:srgbClr val="7030A0"/>
                    </a:solidFill>
                  </a:tcPr>
                </a:tc>
                <a:tc>
                  <a:txBody>
                    <a:bodyPr/>
                    <a:lstStyle/>
                    <a:p>
                      <a:r>
                        <a:rPr lang="en-SG" dirty="0"/>
                        <a:t>Content Ideas (copywritten titles)</a:t>
                      </a:r>
                    </a:p>
                  </a:txBody>
                  <a:tcPr>
                    <a:solidFill>
                      <a:srgbClr val="7030A0"/>
                    </a:solidFill>
                  </a:tcPr>
                </a:tc>
                <a:extLst>
                  <a:ext uri="{0D108BD9-81ED-4DB2-BD59-A6C34878D82A}">
                    <a16:rowId xmlns:a16="http://schemas.microsoft.com/office/drawing/2014/main" val="1095823131"/>
                  </a:ext>
                </a:extLst>
              </a:tr>
              <a:tr h="370840">
                <a:tc>
                  <a:txBody>
                    <a:bodyPr/>
                    <a:lstStyle/>
                    <a:p>
                      <a:r>
                        <a:rPr lang="en-SG" sz="1200" b="1" dirty="0">
                          <a:latin typeface="Georgia Pro Black" panose="02040A02050405020203" pitchFamily="18" charset="0"/>
                        </a:rPr>
                        <a:t>Awareness</a:t>
                      </a:r>
                    </a:p>
                  </a:txBody>
                  <a:tcPr>
                    <a:solidFill>
                      <a:srgbClr val="CCCCFF"/>
                    </a:solidFill>
                  </a:tcPr>
                </a:tc>
                <a:tc>
                  <a:txBody>
                    <a:bodyPr/>
                    <a:lstStyle/>
                    <a:p>
                      <a:pPr marL="285750" indent="-285750">
                        <a:buFont typeface="Arial" panose="020B0604020202020204" pitchFamily="34" charset="0"/>
                        <a:buChar char="•"/>
                      </a:pPr>
                      <a:r>
                        <a:rPr lang="en-SG" sz="1200" b="1" i="0" kern="1200" dirty="0">
                          <a:solidFill>
                            <a:schemeClr val="dk1"/>
                          </a:solidFill>
                          <a:effectLst/>
                          <a:latin typeface="Grandview" panose="020B0502040204020203" pitchFamily="34" charset="0"/>
                          <a:ea typeface="+mn-ea"/>
                          <a:cs typeface="+mn-cs"/>
                        </a:rPr>
                        <a:t>Social Media (Instagram, Facebook)</a:t>
                      </a:r>
                      <a:endParaRPr lang="en-SG" sz="1200" b="0" i="0" kern="1200" dirty="0">
                        <a:solidFill>
                          <a:schemeClr val="dk1"/>
                        </a:solidFill>
                        <a:effectLst/>
                        <a:latin typeface="Grandview" panose="020B0502040204020203" pitchFamily="34" charset="0"/>
                        <a:ea typeface="+mn-ea"/>
                        <a:cs typeface="+mn-cs"/>
                      </a:endParaRPr>
                    </a:p>
                    <a:p>
                      <a:pPr marL="285750" indent="-285750">
                        <a:buFont typeface="Arial" panose="020B0604020202020204" pitchFamily="34" charset="0"/>
                        <a:buChar char="•"/>
                      </a:pPr>
                      <a:r>
                        <a:rPr lang="en-SG" sz="1200" b="1" i="0" kern="1200" dirty="0">
                          <a:solidFill>
                            <a:schemeClr val="dk1"/>
                          </a:solidFill>
                          <a:effectLst/>
                          <a:latin typeface="Grandview" panose="020B0502040204020203" pitchFamily="34" charset="0"/>
                          <a:ea typeface="+mn-ea"/>
                          <a:cs typeface="+mn-cs"/>
                        </a:rPr>
                        <a:t>SEO (Local SEO)</a:t>
                      </a:r>
                      <a:endParaRPr lang="en-SG" sz="1200" b="0" i="0" kern="1200" dirty="0">
                        <a:solidFill>
                          <a:schemeClr val="dk1"/>
                        </a:solidFill>
                        <a:effectLst/>
                        <a:latin typeface="Grandview" panose="020B0502040204020203" pitchFamily="34" charset="0"/>
                        <a:ea typeface="+mn-ea"/>
                        <a:cs typeface="+mn-cs"/>
                      </a:endParaRPr>
                    </a:p>
                    <a:p>
                      <a:pPr marL="285750" indent="-285750">
                        <a:buFont typeface="Arial" panose="020B0604020202020204" pitchFamily="34" charset="0"/>
                        <a:buChar char="•"/>
                      </a:pPr>
                      <a:r>
                        <a:rPr lang="en-SG" sz="1200" b="1" i="0" kern="1200" dirty="0">
                          <a:solidFill>
                            <a:schemeClr val="dk1"/>
                          </a:solidFill>
                          <a:effectLst/>
                          <a:latin typeface="Grandview" panose="020B0502040204020203" pitchFamily="34" charset="0"/>
                          <a:ea typeface="+mn-ea"/>
                          <a:cs typeface="+mn-cs"/>
                        </a:rPr>
                        <a:t>Influencer Partnerships</a:t>
                      </a:r>
                      <a:endParaRPr lang="en-SG" sz="1200" b="0" i="0" kern="1200" dirty="0">
                        <a:solidFill>
                          <a:schemeClr val="dk1"/>
                        </a:solidFill>
                        <a:effectLst/>
                        <a:latin typeface="Grandview" panose="020B0502040204020203" pitchFamily="34" charset="0"/>
                        <a:ea typeface="+mn-ea"/>
                        <a:cs typeface="+mn-cs"/>
                      </a:endParaRPr>
                    </a:p>
                    <a:p>
                      <a:pPr marL="285750" indent="-285750">
                        <a:buFont typeface="Arial" panose="020B0604020202020204" pitchFamily="34" charset="0"/>
                        <a:buChar char="•"/>
                      </a:pPr>
                      <a:r>
                        <a:rPr lang="en-SG" sz="1200" b="1" i="0" kern="1200" dirty="0">
                          <a:solidFill>
                            <a:schemeClr val="dk1"/>
                          </a:solidFill>
                          <a:effectLst/>
                          <a:latin typeface="Grandview" panose="020B0502040204020203" pitchFamily="34" charset="0"/>
                          <a:ea typeface="+mn-ea"/>
                          <a:cs typeface="+mn-cs"/>
                        </a:rPr>
                        <a:t>Paid Advertising (Google Ads, Social Media Ads)</a:t>
                      </a:r>
                      <a:endParaRPr lang="en-SG" sz="1200" b="0" i="0" kern="1200" dirty="0">
                        <a:solidFill>
                          <a:schemeClr val="dk1"/>
                        </a:solidFill>
                        <a:effectLst/>
                        <a:latin typeface="Grandview" panose="020B0502040204020203" pitchFamily="34" charset="0"/>
                        <a:ea typeface="+mn-ea"/>
                        <a:cs typeface="+mn-cs"/>
                      </a:endParaRPr>
                    </a:p>
                    <a:p>
                      <a:endParaRPr lang="en-SG" sz="1200" dirty="0">
                        <a:latin typeface="Grandview" panose="020B0502040204020203" pitchFamily="34" charset="0"/>
                      </a:endParaRPr>
                    </a:p>
                  </a:txBody>
                  <a:tcPr>
                    <a:solidFill>
                      <a:srgbClr val="CCC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Grandview" panose="020B0502040204020203" pitchFamily="34" charset="0"/>
                          <a:ea typeface="+mn-ea"/>
                          <a:cs typeface="+mn-cs"/>
                        </a:rPr>
                        <a:t>"Taste the Authentic Flavors of Thailand!"</a:t>
                      </a:r>
                      <a:r>
                        <a:rPr lang="en-US" sz="1200" b="0" i="0" kern="1200" dirty="0">
                          <a:solidFill>
                            <a:schemeClr val="dk1"/>
                          </a:solidFill>
                          <a:effectLst/>
                          <a:latin typeface="Grandview" panose="020B0502040204020203" pitchFamily="34" charset="0"/>
                          <a:ea typeface="+mn-ea"/>
                          <a:cs typeface="+mn-cs"/>
                        </a:rPr>
                        <a:t>: Create captivating social media posts featuring mouth-watering images of signature dishes, inviting followers to experience the essence of Thai cuisine.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dk1"/>
                        </a:solidFill>
                        <a:effectLst/>
                        <a:latin typeface="Grandview" panose="020B05020402040202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Grandview" panose="020B0502040204020203" pitchFamily="34" charset="0"/>
                          <a:ea typeface="+mn-ea"/>
                          <a:cs typeface="+mn-cs"/>
                        </a:rPr>
                        <a:t>"Savor Every Bite!"</a:t>
                      </a:r>
                      <a:r>
                        <a:rPr lang="en-US" sz="1200" b="0" i="0" kern="1200" dirty="0">
                          <a:solidFill>
                            <a:schemeClr val="dk1"/>
                          </a:solidFill>
                          <a:effectLst/>
                          <a:latin typeface="Grandview" panose="020B0502040204020203" pitchFamily="34" charset="0"/>
                          <a:ea typeface="+mn-ea"/>
                          <a:cs typeface="+mn-cs"/>
                        </a:rPr>
                        <a:t>: Use eye-catching ads with enticing visuals and compelling copy to draw in new customers, highlighting special promotions or new menu items.</a:t>
                      </a:r>
                    </a:p>
                  </a:txBody>
                  <a:tcPr>
                    <a:solidFill>
                      <a:srgbClr val="CCCCFF"/>
                    </a:solidFill>
                  </a:tcPr>
                </a:tc>
                <a:extLst>
                  <a:ext uri="{0D108BD9-81ED-4DB2-BD59-A6C34878D82A}">
                    <a16:rowId xmlns:a16="http://schemas.microsoft.com/office/drawing/2014/main" val="3517493811"/>
                  </a:ext>
                </a:extLst>
              </a:tr>
              <a:tr h="370840">
                <a:tc>
                  <a:txBody>
                    <a:bodyPr/>
                    <a:lstStyle/>
                    <a:p>
                      <a:r>
                        <a:rPr lang="en-SG" sz="1200" b="1" dirty="0">
                          <a:latin typeface="Georgia Pro Black" panose="02040A02050405020203" pitchFamily="18" charset="0"/>
                        </a:rPr>
                        <a:t>Consideration</a:t>
                      </a:r>
                    </a:p>
                  </a:txBody>
                  <a:tcPr>
                    <a:solidFill>
                      <a:srgbClr val="CCCCFF"/>
                    </a:solidFill>
                  </a:tcPr>
                </a:tc>
                <a:tc>
                  <a:txBody>
                    <a:bodyPr/>
                    <a:lstStyle/>
                    <a:p>
                      <a:pPr marL="285750" indent="-285750">
                        <a:buFont typeface="Arial" panose="020B0604020202020204" pitchFamily="34" charset="0"/>
                        <a:buChar char="•"/>
                      </a:pPr>
                      <a:r>
                        <a:rPr lang="en-US" sz="1200" b="1" i="0" kern="1200" dirty="0">
                          <a:solidFill>
                            <a:schemeClr val="dk1"/>
                          </a:solidFill>
                          <a:effectLst/>
                          <a:latin typeface="Grandview" panose="020B0502040204020203" pitchFamily="34" charset="0"/>
                          <a:ea typeface="+mn-ea"/>
                          <a:cs typeface="+mn-cs"/>
                        </a:rPr>
                        <a:t>Website (Landing Pages)</a:t>
                      </a:r>
                      <a:endParaRPr lang="en-US" sz="1200" b="0" i="0" kern="1200" dirty="0">
                        <a:solidFill>
                          <a:schemeClr val="dk1"/>
                        </a:solidFill>
                        <a:effectLst/>
                        <a:latin typeface="Grandview" panose="020B0502040204020203" pitchFamily="34" charset="0"/>
                        <a:ea typeface="+mn-ea"/>
                        <a:cs typeface="+mn-cs"/>
                      </a:endParaRPr>
                    </a:p>
                    <a:p>
                      <a:pPr marL="285750" indent="-285750">
                        <a:buFont typeface="Arial" panose="020B0604020202020204" pitchFamily="34" charset="0"/>
                        <a:buChar char="•"/>
                      </a:pPr>
                      <a:r>
                        <a:rPr lang="en-US" sz="1200" b="1" i="0" kern="1200" dirty="0">
                          <a:solidFill>
                            <a:schemeClr val="dk1"/>
                          </a:solidFill>
                          <a:effectLst/>
                          <a:latin typeface="Grandview" panose="020B0502040204020203" pitchFamily="34" charset="0"/>
                          <a:ea typeface="+mn-ea"/>
                          <a:cs typeface="+mn-cs"/>
                        </a:rPr>
                        <a:t>Online Reviews and Testimonials</a:t>
                      </a:r>
                      <a:endParaRPr lang="en-US" sz="1200" b="0" i="0" kern="1200" dirty="0">
                        <a:solidFill>
                          <a:schemeClr val="dk1"/>
                        </a:solidFill>
                        <a:effectLst/>
                        <a:latin typeface="Grandview" panose="020B0502040204020203" pitchFamily="34" charset="0"/>
                        <a:ea typeface="+mn-ea"/>
                        <a:cs typeface="+mn-cs"/>
                      </a:endParaRPr>
                    </a:p>
                    <a:p>
                      <a:pPr marL="285750" indent="-285750">
                        <a:buFont typeface="Arial" panose="020B0604020202020204" pitchFamily="34" charset="0"/>
                        <a:buChar char="•"/>
                      </a:pPr>
                      <a:r>
                        <a:rPr lang="en-US" sz="1200" b="1" i="0" kern="1200" dirty="0">
                          <a:solidFill>
                            <a:schemeClr val="dk1"/>
                          </a:solidFill>
                          <a:effectLst/>
                          <a:latin typeface="Grandview" panose="020B0502040204020203" pitchFamily="34" charset="0"/>
                          <a:ea typeface="+mn-ea"/>
                          <a:cs typeface="+mn-cs"/>
                        </a:rPr>
                        <a:t>Social Media Engagement</a:t>
                      </a:r>
                      <a:endParaRPr lang="en-US" sz="1200" b="0" i="0" kern="1200" dirty="0">
                        <a:solidFill>
                          <a:schemeClr val="dk1"/>
                        </a:solidFill>
                        <a:effectLst/>
                        <a:latin typeface="Grandview" panose="020B0502040204020203" pitchFamily="34" charset="0"/>
                        <a:ea typeface="+mn-ea"/>
                        <a:cs typeface="+mn-cs"/>
                      </a:endParaRPr>
                    </a:p>
                    <a:p>
                      <a:endParaRPr lang="en-SG" sz="1200" dirty="0">
                        <a:latin typeface="Grandview" panose="020B0502040204020203" pitchFamily="34" charset="0"/>
                      </a:endParaRPr>
                    </a:p>
                  </a:txBody>
                  <a:tcPr>
                    <a:solidFill>
                      <a:srgbClr val="CCC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Grandview" panose="020B0502040204020203" pitchFamily="34" charset="0"/>
                          <a:ea typeface="+mn-ea"/>
                          <a:cs typeface="+mn-cs"/>
                        </a:rPr>
                        <a:t>"Explore Our Menu: A Taste of Thailand Awaits!"</a:t>
                      </a:r>
                      <a:r>
                        <a:rPr lang="en-US" sz="1200" b="0" i="0" kern="1200" dirty="0">
                          <a:solidFill>
                            <a:schemeClr val="dk1"/>
                          </a:solidFill>
                          <a:effectLst/>
                          <a:latin typeface="Grandview" panose="020B0502040204020203" pitchFamily="34" charset="0"/>
                          <a:ea typeface="+mn-ea"/>
                          <a:cs typeface="+mn-cs"/>
                        </a:rPr>
                        <a:t>: Craft detailed descriptions of each dish on the website, emphasizing unique flavors and ingredients to entice potential diners.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dk1"/>
                        </a:solidFill>
                        <a:effectLst/>
                        <a:latin typeface="Grandview" panose="020B05020402040202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Grandview" panose="020B0502040204020203" pitchFamily="34" charset="0"/>
                          <a:ea typeface="+mn-ea"/>
                          <a:cs typeface="+mn-cs"/>
                        </a:rPr>
                        <a:t>"What Our Customers Are Saying!"</a:t>
                      </a:r>
                      <a:r>
                        <a:rPr lang="en-US" sz="1200" b="0" i="0" kern="1200" dirty="0">
                          <a:solidFill>
                            <a:schemeClr val="dk1"/>
                          </a:solidFill>
                          <a:effectLst/>
                          <a:latin typeface="Grandview" panose="020B0502040204020203" pitchFamily="34" charset="0"/>
                          <a:ea typeface="+mn-ea"/>
                          <a:cs typeface="+mn-cs"/>
                        </a:rPr>
                        <a:t>: Feature glowing testimonials and reviews prominently on social media and the website, building trust and credibility.</a:t>
                      </a:r>
                    </a:p>
                  </a:txBody>
                  <a:tcPr>
                    <a:solidFill>
                      <a:srgbClr val="CCCCFF"/>
                    </a:solidFill>
                  </a:tcPr>
                </a:tc>
                <a:extLst>
                  <a:ext uri="{0D108BD9-81ED-4DB2-BD59-A6C34878D82A}">
                    <a16:rowId xmlns:a16="http://schemas.microsoft.com/office/drawing/2014/main" val="909694526"/>
                  </a:ext>
                </a:extLst>
              </a:tr>
              <a:tr h="370840">
                <a:tc>
                  <a:txBody>
                    <a:bodyPr/>
                    <a:lstStyle/>
                    <a:p>
                      <a:r>
                        <a:rPr lang="en-SG" sz="1200" b="1" dirty="0">
                          <a:latin typeface="Georgia Pro Black" panose="02040A02050405020203" pitchFamily="18" charset="0"/>
                        </a:rPr>
                        <a:t>Decision</a:t>
                      </a:r>
                    </a:p>
                  </a:txBody>
                  <a:tcPr>
                    <a:solidFill>
                      <a:srgbClr val="CCCCFF"/>
                    </a:solidFill>
                  </a:tcPr>
                </a:tc>
                <a:tc>
                  <a:txBody>
                    <a:bodyPr/>
                    <a:lstStyle/>
                    <a:p>
                      <a:pPr marL="285750" indent="-285750">
                        <a:buFont typeface="Arial" panose="020B0604020202020204" pitchFamily="34" charset="0"/>
                        <a:buChar char="•"/>
                      </a:pPr>
                      <a:r>
                        <a:rPr lang="en-US" sz="1200" b="1" i="0" kern="1200" dirty="0">
                          <a:solidFill>
                            <a:schemeClr val="dk1"/>
                          </a:solidFill>
                          <a:effectLst/>
                          <a:latin typeface="Grandview" panose="020B0502040204020203" pitchFamily="34" charset="0"/>
                          <a:ea typeface="+mn-ea"/>
                          <a:cs typeface="+mn-cs"/>
                        </a:rPr>
                        <a:t>Retargeting Ads</a:t>
                      </a:r>
                      <a:endParaRPr lang="en-US" sz="1200" b="0" i="0" kern="1200" dirty="0">
                        <a:solidFill>
                          <a:schemeClr val="dk1"/>
                        </a:solidFill>
                        <a:effectLst/>
                        <a:latin typeface="Grandview" panose="020B0502040204020203" pitchFamily="34" charset="0"/>
                        <a:ea typeface="+mn-ea"/>
                        <a:cs typeface="+mn-cs"/>
                      </a:endParaRPr>
                    </a:p>
                    <a:p>
                      <a:pPr marL="285750" indent="-285750">
                        <a:buFont typeface="Arial" panose="020B0604020202020204" pitchFamily="34" charset="0"/>
                        <a:buChar char="•"/>
                      </a:pPr>
                      <a:r>
                        <a:rPr lang="en-US" sz="1200" b="1" i="0" kern="1200" dirty="0">
                          <a:solidFill>
                            <a:schemeClr val="dk1"/>
                          </a:solidFill>
                          <a:effectLst/>
                          <a:latin typeface="Grandview" panose="020B0502040204020203" pitchFamily="34" charset="0"/>
                          <a:ea typeface="+mn-ea"/>
                          <a:cs typeface="+mn-cs"/>
                        </a:rPr>
                        <a:t>Website (Online Ordering)</a:t>
                      </a:r>
                      <a:endParaRPr lang="en-US" sz="1200" b="0" i="0" kern="1200" dirty="0">
                        <a:solidFill>
                          <a:schemeClr val="dk1"/>
                        </a:solidFill>
                        <a:effectLst/>
                        <a:latin typeface="Grandview" panose="020B0502040204020203" pitchFamily="34" charset="0"/>
                        <a:ea typeface="+mn-ea"/>
                        <a:cs typeface="+mn-cs"/>
                      </a:endParaRPr>
                    </a:p>
                    <a:p>
                      <a:pPr marL="285750" indent="-285750">
                        <a:buFont typeface="Arial" panose="020B0604020202020204" pitchFamily="34" charset="0"/>
                        <a:buChar char="•"/>
                      </a:pPr>
                      <a:r>
                        <a:rPr lang="en-US" sz="1200" b="1" i="0" kern="1200" dirty="0">
                          <a:solidFill>
                            <a:schemeClr val="dk1"/>
                          </a:solidFill>
                          <a:effectLst/>
                          <a:latin typeface="Grandview" panose="020B0502040204020203" pitchFamily="34" charset="0"/>
                          <a:ea typeface="+mn-ea"/>
                          <a:cs typeface="+mn-cs"/>
                        </a:rPr>
                        <a:t>Loyalty Programs</a:t>
                      </a:r>
                      <a:endParaRPr lang="en-US" sz="1200" b="0" i="0" kern="1200" dirty="0">
                        <a:solidFill>
                          <a:schemeClr val="dk1"/>
                        </a:solidFill>
                        <a:effectLst/>
                        <a:latin typeface="Grandview" panose="020B0502040204020203" pitchFamily="34" charset="0"/>
                        <a:ea typeface="+mn-ea"/>
                        <a:cs typeface="+mn-cs"/>
                      </a:endParaRPr>
                    </a:p>
                    <a:p>
                      <a:endParaRPr lang="en-SG" sz="1050" dirty="0">
                        <a:latin typeface="Grandview" panose="020B0502040204020203" pitchFamily="34" charset="0"/>
                      </a:endParaRPr>
                    </a:p>
                  </a:txBody>
                  <a:tcPr>
                    <a:solidFill>
                      <a:srgbClr val="CCCC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Grandview" panose="020B0502040204020203" pitchFamily="34" charset="0"/>
                          <a:ea typeface="+mn-ea"/>
                          <a:cs typeface="+mn-cs"/>
                        </a:rPr>
                        <a:t>"Limited-Time Offer: Taste the Magic of Thailand!"</a:t>
                      </a:r>
                      <a:r>
                        <a:rPr lang="en-US" sz="1200" b="0" i="0" kern="1200" dirty="0">
                          <a:solidFill>
                            <a:schemeClr val="dk1"/>
                          </a:solidFill>
                          <a:effectLst/>
                          <a:latin typeface="Grandview" panose="020B0502040204020203" pitchFamily="34" charset="0"/>
                          <a:ea typeface="+mn-ea"/>
                          <a:cs typeface="+mn-cs"/>
                        </a:rPr>
                        <a:t>: Promote special discounts or meal deals with urgency-driven copy to encourage immediate action.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dk1"/>
                        </a:solidFill>
                        <a:effectLst/>
                        <a:latin typeface="Grandview" panose="020B0502040204020203"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Grandview" panose="020B0502040204020203" pitchFamily="34" charset="0"/>
                          <a:ea typeface="+mn-ea"/>
                          <a:cs typeface="+mn-cs"/>
                        </a:rPr>
                        <a:t>"Join Our Loyalty Family!"</a:t>
                      </a:r>
                      <a:r>
                        <a:rPr lang="en-US" sz="1200" b="0" i="0" kern="1200" dirty="0">
                          <a:solidFill>
                            <a:schemeClr val="dk1"/>
                          </a:solidFill>
                          <a:effectLst/>
                          <a:latin typeface="Grandview" panose="020B0502040204020203" pitchFamily="34" charset="0"/>
                          <a:ea typeface="+mn-ea"/>
                          <a:cs typeface="+mn-cs"/>
                        </a:rPr>
                        <a:t>: Highlight the benefits of joining a loyalty program with enticing copy that emphasizes rewards and exclusive offers.</a:t>
                      </a:r>
                    </a:p>
                    <a:p>
                      <a:endParaRPr lang="en-SG" sz="1050" dirty="0">
                        <a:latin typeface="Grandview" panose="020B0502040204020203" pitchFamily="34" charset="0"/>
                      </a:endParaRPr>
                    </a:p>
                  </a:txBody>
                  <a:tcPr>
                    <a:solidFill>
                      <a:srgbClr val="CCCCFF"/>
                    </a:solidFill>
                  </a:tcPr>
                </a:tc>
                <a:extLst>
                  <a:ext uri="{0D108BD9-81ED-4DB2-BD59-A6C34878D82A}">
                    <a16:rowId xmlns:a16="http://schemas.microsoft.com/office/drawing/2014/main" val="1711176921"/>
                  </a:ext>
                </a:extLst>
              </a:tr>
            </a:tbl>
          </a:graphicData>
        </a:graphic>
      </p:graphicFrame>
    </p:spTree>
    <p:extLst>
      <p:ext uri="{BB962C8B-B14F-4D97-AF65-F5344CB8AC3E}">
        <p14:creationId xmlns:p14="http://schemas.microsoft.com/office/powerpoint/2010/main" val="287478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792BAA-1496-4437-AC86-986C824F6219}"/>
              </a:ext>
            </a:extLst>
          </p:cNvPr>
          <p:cNvSpPr txBox="1"/>
          <p:nvPr/>
        </p:nvSpPr>
        <p:spPr>
          <a:xfrm>
            <a:off x="3698240" y="746760"/>
            <a:ext cx="5953760" cy="707886"/>
          </a:xfrm>
          <a:prstGeom prst="rect">
            <a:avLst/>
          </a:prstGeom>
          <a:noFill/>
        </p:spPr>
        <p:txBody>
          <a:bodyPr wrap="square" rtlCol="0">
            <a:spAutoFit/>
          </a:bodyPr>
          <a:lstStyle/>
          <a:p>
            <a:r>
              <a:rPr lang="en-SG" sz="4000" b="1" dirty="0">
                <a:solidFill>
                  <a:srgbClr val="4619B7"/>
                </a:solidFill>
              </a:rPr>
              <a:t>Marketing Funnel</a:t>
            </a:r>
          </a:p>
        </p:txBody>
      </p:sp>
      <p:grpSp>
        <p:nvGrpSpPr>
          <p:cNvPr id="3" name="Google Shape;439;g2740ba676fe_0_231">
            <a:extLst>
              <a:ext uri="{FF2B5EF4-FFF2-40B4-BE49-F238E27FC236}">
                <a16:creationId xmlns:a16="http://schemas.microsoft.com/office/drawing/2014/main" id="{B4FC5B0C-CBD9-5A58-087A-CEFF44848DC8}"/>
              </a:ext>
            </a:extLst>
          </p:cNvPr>
          <p:cNvGrpSpPr/>
          <p:nvPr/>
        </p:nvGrpSpPr>
        <p:grpSpPr>
          <a:xfrm>
            <a:off x="1491612" y="1725566"/>
            <a:ext cx="8866419" cy="4227373"/>
            <a:chOff x="100" y="1774455"/>
            <a:chExt cx="9465275" cy="4349905"/>
          </a:xfrm>
        </p:grpSpPr>
        <p:sp>
          <p:nvSpPr>
            <p:cNvPr id="4" name="Google Shape;440;g2740ba676fe_0_231">
              <a:extLst>
                <a:ext uri="{FF2B5EF4-FFF2-40B4-BE49-F238E27FC236}">
                  <a16:creationId xmlns:a16="http://schemas.microsoft.com/office/drawing/2014/main" id="{CE46F364-FC42-36BC-5E3F-1FBC81C66663}"/>
                </a:ext>
              </a:extLst>
            </p:cNvPr>
            <p:cNvSpPr/>
            <p:nvPr>
              <p:custDataLst>
                <p:tags r:id="rId1"/>
              </p:custDataLst>
            </p:nvPr>
          </p:nvSpPr>
          <p:spPr>
            <a:xfrm>
              <a:off x="3739394" y="1950764"/>
              <a:ext cx="1479976" cy="895672"/>
            </a:xfrm>
            <a:custGeom>
              <a:avLst/>
              <a:gdLst/>
              <a:ahLst/>
              <a:cxnLst/>
              <a:rect l="l" t="t" r="r" b="b"/>
              <a:pathLst>
                <a:path w="1005077" h="608266" extrusionOk="0">
                  <a:moveTo>
                    <a:pt x="296599" y="0"/>
                  </a:moveTo>
                  <a:lnTo>
                    <a:pt x="1005078" y="0"/>
                  </a:lnTo>
                  <a:lnTo>
                    <a:pt x="708955" y="608266"/>
                  </a:lnTo>
                  <a:lnTo>
                    <a:pt x="0" y="608266"/>
                  </a:lnTo>
                  <a:close/>
                </a:path>
              </a:pathLst>
            </a:custGeom>
            <a:solidFill>
              <a:srgbClr val="44546A"/>
            </a:solidFill>
            <a:ln>
              <a:noFill/>
            </a:ln>
          </p:spPr>
          <p:txBody>
            <a:bodyPr spcFirstLastPara="1" wrap="square" lIns="74283" tIns="37131" rIns="74283" bIns="37131" anchor="ctr" anchorCtr="0">
              <a:noAutofit/>
            </a:bodyPr>
            <a:lstStyle/>
            <a:p>
              <a:pPr>
                <a:buSzPts val="1800"/>
              </a:pPr>
              <a:endParaRPr sz="1465"/>
            </a:p>
          </p:txBody>
        </p:sp>
        <p:sp>
          <p:nvSpPr>
            <p:cNvPr id="5" name="Google Shape;441;g2740ba676fe_0_231">
              <a:extLst>
                <a:ext uri="{FF2B5EF4-FFF2-40B4-BE49-F238E27FC236}">
                  <a16:creationId xmlns:a16="http://schemas.microsoft.com/office/drawing/2014/main" id="{4EA24664-2501-8358-4255-EDB67CF23E89}"/>
                </a:ext>
              </a:extLst>
            </p:cNvPr>
            <p:cNvSpPr/>
            <p:nvPr>
              <p:custDataLst>
                <p:tags r:id="rId2"/>
              </p:custDataLst>
            </p:nvPr>
          </p:nvSpPr>
          <p:spPr>
            <a:xfrm>
              <a:off x="3229157" y="3048328"/>
              <a:ext cx="1479415" cy="895685"/>
            </a:xfrm>
            <a:custGeom>
              <a:avLst/>
              <a:gdLst/>
              <a:ahLst/>
              <a:cxnLst/>
              <a:rect l="l" t="t" r="r" b="b"/>
              <a:pathLst>
                <a:path w="1004696" h="608275" extrusionOk="0">
                  <a:moveTo>
                    <a:pt x="296599" y="0"/>
                  </a:moveTo>
                  <a:lnTo>
                    <a:pt x="1004697" y="0"/>
                  </a:lnTo>
                  <a:lnTo>
                    <a:pt x="708965" y="608276"/>
                  </a:lnTo>
                  <a:lnTo>
                    <a:pt x="0" y="608276"/>
                  </a:lnTo>
                  <a:close/>
                </a:path>
              </a:pathLst>
            </a:custGeom>
            <a:solidFill>
              <a:srgbClr val="4472C4"/>
            </a:solidFill>
            <a:ln>
              <a:noFill/>
            </a:ln>
          </p:spPr>
          <p:txBody>
            <a:bodyPr spcFirstLastPara="1" wrap="square" lIns="74283" tIns="37131" rIns="74283" bIns="37131" anchor="ctr" anchorCtr="0">
              <a:noAutofit/>
            </a:bodyPr>
            <a:lstStyle/>
            <a:p>
              <a:pPr>
                <a:buSzPts val="1800"/>
              </a:pPr>
              <a:endParaRPr sz="1465"/>
            </a:p>
          </p:txBody>
        </p:sp>
        <p:sp>
          <p:nvSpPr>
            <p:cNvPr id="6" name="Google Shape;442;g2740ba676fe_0_231">
              <a:extLst>
                <a:ext uri="{FF2B5EF4-FFF2-40B4-BE49-F238E27FC236}">
                  <a16:creationId xmlns:a16="http://schemas.microsoft.com/office/drawing/2014/main" id="{40F281E8-C968-EC72-EB8D-12604AF34BB5}"/>
                </a:ext>
              </a:extLst>
            </p:cNvPr>
            <p:cNvSpPr/>
            <p:nvPr>
              <p:custDataLst>
                <p:tags r:id="rId3"/>
              </p:custDataLst>
            </p:nvPr>
          </p:nvSpPr>
          <p:spPr>
            <a:xfrm>
              <a:off x="2716456" y="4145906"/>
              <a:ext cx="1480930" cy="895685"/>
            </a:xfrm>
            <a:custGeom>
              <a:avLst/>
              <a:gdLst/>
              <a:ahLst/>
              <a:cxnLst/>
              <a:rect l="l" t="t" r="r" b="b"/>
              <a:pathLst>
                <a:path w="1005725" h="608275" extrusionOk="0">
                  <a:moveTo>
                    <a:pt x="296799" y="0"/>
                  </a:moveTo>
                  <a:lnTo>
                    <a:pt x="1005726" y="0"/>
                  </a:lnTo>
                  <a:lnTo>
                    <a:pt x="709127" y="608276"/>
                  </a:lnTo>
                  <a:lnTo>
                    <a:pt x="0" y="608276"/>
                  </a:lnTo>
                  <a:close/>
                </a:path>
              </a:pathLst>
            </a:custGeom>
            <a:solidFill>
              <a:srgbClr val="ED7D31"/>
            </a:solidFill>
            <a:ln>
              <a:noFill/>
            </a:ln>
          </p:spPr>
          <p:txBody>
            <a:bodyPr spcFirstLastPara="1" wrap="square" lIns="74283" tIns="37131" rIns="74283" bIns="37131" anchor="ctr" anchorCtr="0">
              <a:noAutofit/>
            </a:bodyPr>
            <a:lstStyle/>
            <a:p>
              <a:pPr>
                <a:buSzPts val="1800"/>
              </a:pPr>
              <a:endParaRPr sz="1465"/>
            </a:p>
          </p:txBody>
        </p:sp>
        <p:sp>
          <p:nvSpPr>
            <p:cNvPr id="7" name="Google Shape;443;g2740ba676fe_0_231">
              <a:extLst>
                <a:ext uri="{FF2B5EF4-FFF2-40B4-BE49-F238E27FC236}">
                  <a16:creationId xmlns:a16="http://schemas.microsoft.com/office/drawing/2014/main" id="{C9A0211F-8FB0-8B03-2858-ABB80F56D8ED}"/>
                </a:ext>
              </a:extLst>
            </p:cNvPr>
            <p:cNvSpPr/>
            <p:nvPr>
              <p:custDataLst>
                <p:tags r:id="rId4"/>
              </p:custDataLst>
            </p:nvPr>
          </p:nvSpPr>
          <p:spPr>
            <a:xfrm>
              <a:off x="2181083" y="5230230"/>
              <a:ext cx="1480130" cy="894130"/>
            </a:xfrm>
            <a:custGeom>
              <a:avLst/>
              <a:gdLst/>
              <a:ahLst/>
              <a:cxnLst/>
              <a:rect l="l" t="t" r="r" b="b"/>
              <a:pathLst>
                <a:path w="1005182" h="607219" extrusionOk="0">
                  <a:moveTo>
                    <a:pt x="296094" y="0"/>
                  </a:moveTo>
                  <a:lnTo>
                    <a:pt x="1005183" y="0"/>
                  </a:lnTo>
                  <a:lnTo>
                    <a:pt x="707793" y="607219"/>
                  </a:lnTo>
                  <a:lnTo>
                    <a:pt x="0" y="607219"/>
                  </a:lnTo>
                  <a:close/>
                </a:path>
              </a:pathLst>
            </a:custGeom>
            <a:solidFill>
              <a:srgbClr val="A5A5A5"/>
            </a:solidFill>
            <a:ln>
              <a:noFill/>
            </a:ln>
          </p:spPr>
          <p:txBody>
            <a:bodyPr spcFirstLastPara="1" wrap="square" lIns="74283" tIns="37131" rIns="74283" bIns="37131" anchor="ctr" anchorCtr="0">
              <a:noAutofit/>
            </a:bodyPr>
            <a:lstStyle/>
            <a:p>
              <a:pPr>
                <a:buSzPts val="1800"/>
              </a:pPr>
              <a:endParaRPr sz="1465"/>
            </a:p>
          </p:txBody>
        </p:sp>
        <p:grpSp>
          <p:nvGrpSpPr>
            <p:cNvPr id="8" name="Google Shape;444;g2740ba676fe_0_231">
              <a:extLst>
                <a:ext uri="{FF2B5EF4-FFF2-40B4-BE49-F238E27FC236}">
                  <a16:creationId xmlns:a16="http://schemas.microsoft.com/office/drawing/2014/main" id="{A94E21C5-36D7-B1F5-0302-FC0B4991843D}"/>
                </a:ext>
              </a:extLst>
            </p:cNvPr>
            <p:cNvGrpSpPr/>
            <p:nvPr/>
          </p:nvGrpSpPr>
          <p:grpSpPr>
            <a:xfrm>
              <a:off x="100" y="1774455"/>
              <a:ext cx="4060482" cy="4342666"/>
              <a:chOff x="2742237" y="2526829"/>
              <a:chExt cx="2756420" cy="2947978"/>
            </a:xfrm>
          </p:grpSpPr>
          <p:sp>
            <p:nvSpPr>
              <p:cNvPr id="30" name="Google Shape;445;g2740ba676fe_0_231">
                <a:extLst>
                  <a:ext uri="{FF2B5EF4-FFF2-40B4-BE49-F238E27FC236}">
                    <a16:creationId xmlns:a16="http://schemas.microsoft.com/office/drawing/2014/main" id="{B02D7B11-B0A2-EA42-1EC1-FC9942946E4C}"/>
                  </a:ext>
                </a:extLst>
              </p:cNvPr>
              <p:cNvSpPr/>
              <p:nvPr>
                <p:custDataLst>
                  <p:tags r:id="rId21"/>
                </p:custDataLst>
              </p:nvPr>
            </p:nvSpPr>
            <p:spPr>
              <a:xfrm>
                <a:off x="3104902" y="3378812"/>
                <a:ext cx="2033749" cy="701126"/>
              </a:xfrm>
              <a:custGeom>
                <a:avLst/>
                <a:gdLst/>
                <a:ahLst/>
                <a:cxnLst/>
                <a:rect l="l" t="t" r="r" b="b"/>
                <a:pathLst>
                  <a:path w="2033749" h="701126" extrusionOk="0">
                    <a:moveTo>
                      <a:pt x="0" y="5296"/>
                    </a:moveTo>
                    <a:lnTo>
                      <a:pt x="296589" y="611715"/>
                    </a:lnTo>
                    <a:cubicBezTo>
                      <a:pt x="296589" y="611715"/>
                      <a:pt x="430797" y="651996"/>
                      <a:pt x="648072" y="678494"/>
                    </a:cubicBezTo>
                    <a:lnTo>
                      <a:pt x="669969" y="651434"/>
                    </a:lnTo>
                    <a:lnTo>
                      <a:pt x="648072" y="678494"/>
                    </a:lnTo>
                    <a:cubicBezTo>
                      <a:pt x="843515" y="702336"/>
                      <a:pt x="1106186" y="714966"/>
                      <a:pt x="1399042" y="677104"/>
                    </a:cubicBezTo>
                    <a:lnTo>
                      <a:pt x="1376953" y="651434"/>
                    </a:lnTo>
                    <a:lnTo>
                      <a:pt x="1399042" y="677104"/>
                    </a:lnTo>
                    <a:cubicBezTo>
                      <a:pt x="1508208" y="662988"/>
                      <a:pt x="1621536" y="641909"/>
                      <a:pt x="1737160" y="611715"/>
                    </a:cubicBezTo>
                    <a:lnTo>
                      <a:pt x="2033749" y="0"/>
                    </a:lnTo>
                    <a:cubicBezTo>
                      <a:pt x="1083078" y="182718"/>
                      <a:pt x="0" y="5296"/>
                      <a:pt x="0" y="5296"/>
                    </a:cubicBezTo>
                    <a:close/>
                  </a:path>
                </a:pathLst>
              </a:custGeom>
              <a:solidFill>
                <a:srgbClr val="4472C4"/>
              </a:solidFill>
              <a:ln>
                <a:noFill/>
              </a:ln>
            </p:spPr>
            <p:txBody>
              <a:bodyPr spcFirstLastPara="1" wrap="square" lIns="74283" tIns="37131" rIns="74283" bIns="37131" anchor="ctr" anchorCtr="0">
                <a:noAutofit/>
              </a:bodyPr>
              <a:lstStyle/>
              <a:p>
                <a:pPr>
                  <a:buSzPts val="1800"/>
                </a:pPr>
                <a:endParaRPr sz="1465"/>
              </a:p>
            </p:txBody>
          </p:sp>
          <p:sp>
            <p:nvSpPr>
              <p:cNvPr id="31" name="Google Shape;446;g2740ba676fe_0_231">
                <a:extLst>
                  <a:ext uri="{FF2B5EF4-FFF2-40B4-BE49-F238E27FC236}">
                    <a16:creationId xmlns:a16="http://schemas.microsoft.com/office/drawing/2014/main" id="{063A3C29-B98F-1A24-B7A1-781731470F37}"/>
                  </a:ext>
                </a:extLst>
              </p:cNvPr>
              <p:cNvSpPr/>
              <p:nvPr>
                <p:custDataLst>
                  <p:tags r:id="rId22"/>
                </p:custDataLst>
              </p:nvPr>
            </p:nvSpPr>
            <p:spPr>
              <a:xfrm>
                <a:off x="3104902" y="3318205"/>
                <a:ext cx="2033749" cy="143221"/>
              </a:xfrm>
              <a:custGeom>
                <a:avLst/>
                <a:gdLst/>
                <a:ahLst/>
                <a:cxnLst/>
                <a:rect l="l" t="t" r="r" b="b"/>
                <a:pathLst>
                  <a:path w="2033749" h="143221" extrusionOk="0">
                    <a:moveTo>
                      <a:pt x="423329" y="0"/>
                    </a:moveTo>
                    <a:cubicBezTo>
                      <a:pt x="422539" y="57"/>
                      <a:pt x="161287" y="18316"/>
                      <a:pt x="0" y="65913"/>
                    </a:cubicBezTo>
                    <a:cubicBezTo>
                      <a:pt x="0" y="65913"/>
                      <a:pt x="1083078" y="243335"/>
                      <a:pt x="2033749" y="60617"/>
                    </a:cubicBezTo>
                    <a:cubicBezTo>
                      <a:pt x="2033749" y="60617"/>
                      <a:pt x="1821799" y="14621"/>
                      <a:pt x="1586170" y="1867"/>
                    </a:cubicBezTo>
                    <a:lnTo>
                      <a:pt x="1586160" y="1857"/>
                    </a:lnTo>
                    <a:cubicBezTo>
                      <a:pt x="1422940" y="19421"/>
                      <a:pt x="1231354" y="33214"/>
                      <a:pt x="1027471" y="34137"/>
                    </a:cubicBezTo>
                    <a:cubicBezTo>
                      <a:pt x="807615" y="35128"/>
                      <a:pt x="598618" y="19669"/>
                      <a:pt x="423329" y="0"/>
                    </a:cubicBezTo>
                    <a:close/>
                  </a:path>
                </a:pathLst>
              </a:custGeom>
              <a:solidFill>
                <a:srgbClr val="8DA9DB"/>
              </a:solidFill>
              <a:ln>
                <a:noFill/>
              </a:ln>
            </p:spPr>
            <p:txBody>
              <a:bodyPr spcFirstLastPara="1" wrap="square" lIns="74283" tIns="37131" rIns="74283" bIns="37131" anchor="ctr" anchorCtr="0">
                <a:noAutofit/>
              </a:bodyPr>
              <a:lstStyle/>
              <a:p>
                <a:pPr>
                  <a:buSzPts val="1800"/>
                </a:pPr>
                <a:endParaRPr sz="1465"/>
              </a:p>
            </p:txBody>
          </p:sp>
          <p:sp>
            <p:nvSpPr>
              <p:cNvPr id="32" name="Google Shape;447;g2740ba676fe_0_231">
                <a:extLst>
                  <a:ext uri="{FF2B5EF4-FFF2-40B4-BE49-F238E27FC236}">
                    <a16:creationId xmlns:a16="http://schemas.microsoft.com/office/drawing/2014/main" id="{36C160B3-E26A-8138-DC01-8A18807AF667}"/>
                  </a:ext>
                </a:extLst>
              </p:cNvPr>
              <p:cNvSpPr/>
              <p:nvPr>
                <p:custDataLst>
                  <p:tags r:id="rId23"/>
                </p:custDataLst>
              </p:nvPr>
            </p:nvSpPr>
            <p:spPr>
              <a:xfrm>
                <a:off x="3462394" y="4125991"/>
                <a:ext cx="1313945" cy="690048"/>
              </a:xfrm>
              <a:custGeom>
                <a:avLst/>
                <a:gdLst/>
                <a:ahLst/>
                <a:cxnLst/>
                <a:rect l="l" t="t" r="r" b="b"/>
                <a:pathLst>
                  <a:path w="1313945" h="690048" extrusionOk="0">
                    <a:moveTo>
                      <a:pt x="0" y="2239"/>
                    </a:moveTo>
                    <a:lnTo>
                      <a:pt x="299237" y="608657"/>
                    </a:lnTo>
                    <a:cubicBezTo>
                      <a:pt x="390954" y="655206"/>
                      <a:pt x="478812" y="679742"/>
                      <a:pt x="559708" y="690048"/>
                    </a:cubicBezTo>
                    <a:cubicBezTo>
                      <a:pt x="634213" y="679780"/>
                      <a:pt x="701526" y="681542"/>
                      <a:pt x="758390" y="688724"/>
                    </a:cubicBezTo>
                    <a:cubicBezTo>
                      <a:pt x="917524" y="666560"/>
                      <a:pt x="1019470" y="601304"/>
                      <a:pt x="1019470" y="601304"/>
                    </a:cubicBezTo>
                    <a:lnTo>
                      <a:pt x="1313945" y="0"/>
                    </a:lnTo>
                    <a:cubicBezTo>
                      <a:pt x="1313936" y="0"/>
                      <a:pt x="718052" y="209960"/>
                      <a:pt x="0" y="2239"/>
                    </a:cubicBezTo>
                    <a:close/>
                  </a:path>
                </a:pathLst>
              </a:custGeom>
              <a:solidFill>
                <a:srgbClr val="ED7D31"/>
              </a:solidFill>
              <a:ln>
                <a:noFill/>
              </a:ln>
            </p:spPr>
            <p:txBody>
              <a:bodyPr spcFirstLastPara="1" wrap="square" lIns="74283" tIns="37131" rIns="74283" bIns="37131" anchor="ctr" anchorCtr="0">
                <a:noAutofit/>
              </a:bodyPr>
              <a:lstStyle/>
              <a:p>
                <a:pPr>
                  <a:buSzPts val="1800"/>
                </a:pPr>
                <a:endParaRPr sz="1465"/>
              </a:p>
            </p:txBody>
          </p:sp>
          <p:sp>
            <p:nvSpPr>
              <p:cNvPr id="33" name="Google Shape;448;g2740ba676fe_0_231">
                <a:extLst>
                  <a:ext uri="{FF2B5EF4-FFF2-40B4-BE49-F238E27FC236}">
                    <a16:creationId xmlns:a16="http://schemas.microsoft.com/office/drawing/2014/main" id="{87E788EC-F8DB-A793-8A84-7BA428F7769A}"/>
                  </a:ext>
                </a:extLst>
              </p:cNvPr>
              <p:cNvSpPr/>
              <p:nvPr>
                <p:custDataLst>
                  <p:tags r:id="rId24"/>
                </p:custDataLst>
              </p:nvPr>
            </p:nvSpPr>
            <p:spPr>
              <a:xfrm>
                <a:off x="3462394" y="4055916"/>
                <a:ext cx="1313935" cy="164057"/>
              </a:xfrm>
              <a:custGeom>
                <a:avLst/>
                <a:gdLst/>
                <a:ahLst/>
                <a:cxnLst/>
                <a:rect l="l" t="t" r="r" b="b"/>
                <a:pathLst>
                  <a:path w="1313935" h="164057" extrusionOk="0">
                    <a:moveTo>
                      <a:pt x="290579" y="1400"/>
                    </a:moveTo>
                    <a:lnTo>
                      <a:pt x="290579" y="1400"/>
                    </a:lnTo>
                    <a:cubicBezTo>
                      <a:pt x="290579" y="1410"/>
                      <a:pt x="100632" y="29947"/>
                      <a:pt x="0" y="72314"/>
                    </a:cubicBezTo>
                    <a:cubicBezTo>
                      <a:pt x="718052" y="280035"/>
                      <a:pt x="1313936" y="70075"/>
                      <a:pt x="1313936" y="70075"/>
                    </a:cubicBezTo>
                    <a:cubicBezTo>
                      <a:pt x="1235688" y="30947"/>
                      <a:pt x="1041578" y="38"/>
                      <a:pt x="1041578" y="38"/>
                    </a:cubicBezTo>
                    <a:lnTo>
                      <a:pt x="1041549" y="0"/>
                    </a:lnTo>
                    <a:cubicBezTo>
                      <a:pt x="748694" y="37862"/>
                      <a:pt x="486023" y="25232"/>
                      <a:pt x="290579" y="1400"/>
                    </a:cubicBezTo>
                    <a:close/>
                  </a:path>
                </a:pathLst>
              </a:custGeom>
              <a:solidFill>
                <a:srgbClr val="F4B081"/>
              </a:solidFill>
              <a:ln>
                <a:noFill/>
              </a:ln>
            </p:spPr>
            <p:txBody>
              <a:bodyPr spcFirstLastPara="1" wrap="square" lIns="74283" tIns="37131" rIns="74283" bIns="37131" anchor="ctr" anchorCtr="0">
                <a:noAutofit/>
              </a:bodyPr>
              <a:lstStyle/>
              <a:p>
                <a:pPr>
                  <a:buSzPts val="1800"/>
                </a:pPr>
                <a:endParaRPr sz="1465"/>
              </a:p>
            </p:txBody>
          </p:sp>
          <p:sp>
            <p:nvSpPr>
              <p:cNvPr id="34" name="Google Shape;449;g2740ba676fe_0_231">
                <a:extLst>
                  <a:ext uri="{FF2B5EF4-FFF2-40B4-BE49-F238E27FC236}">
                    <a16:creationId xmlns:a16="http://schemas.microsoft.com/office/drawing/2014/main" id="{3A813162-1980-C35E-ED89-3298FCDF4721}"/>
                  </a:ext>
                </a:extLst>
              </p:cNvPr>
              <p:cNvSpPr/>
              <p:nvPr>
                <p:custDataLst>
                  <p:tags r:id="rId25"/>
                </p:custDataLst>
              </p:nvPr>
            </p:nvSpPr>
            <p:spPr>
              <a:xfrm>
                <a:off x="2742237" y="2632843"/>
                <a:ext cx="2756420" cy="719535"/>
              </a:xfrm>
              <a:custGeom>
                <a:avLst/>
                <a:gdLst/>
                <a:ahLst/>
                <a:cxnLst/>
                <a:rect l="l" t="t" r="r" b="b"/>
                <a:pathLst>
                  <a:path w="2756420" h="719535" extrusionOk="0">
                    <a:moveTo>
                      <a:pt x="1334519" y="113071"/>
                    </a:moveTo>
                    <a:cubicBezTo>
                      <a:pt x="743988" y="107775"/>
                      <a:pt x="0" y="0"/>
                      <a:pt x="0" y="0"/>
                    </a:cubicBezTo>
                    <a:lnTo>
                      <a:pt x="296456" y="608276"/>
                    </a:lnTo>
                    <a:cubicBezTo>
                      <a:pt x="296456" y="608276"/>
                      <a:pt x="494662" y="652663"/>
                      <a:pt x="785994" y="685362"/>
                    </a:cubicBezTo>
                    <a:cubicBezTo>
                      <a:pt x="785994" y="685362"/>
                      <a:pt x="786032" y="685362"/>
                      <a:pt x="786032" y="685362"/>
                    </a:cubicBezTo>
                    <a:lnTo>
                      <a:pt x="810197" y="658587"/>
                    </a:lnTo>
                    <a:lnTo>
                      <a:pt x="786032" y="685362"/>
                    </a:lnTo>
                    <a:cubicBezTo>
                      <a:pt x="786032" y="685362"/>
                      <a:pt x="785994" y="685362"/>
                      <a:pt x="785994" y="685362"/>
                    </a:cubicBezTo>
                    <a:cubicBezTo>
                      <a:pt x="961282" y="705040"/>
                      <a:pt x="1170280" y="720490"/>
                      <a:pt x="1390126" y="719490"/>
                    </a:cubicBezTo>
                    <a:cubicBezTo>
                      <a:pt x="1594009" y="718566"/>
                      <a:pt x="1785595" y="704774"/>
                      <a:pt x="1948815" y="687210"/>
                    </a:cubicBezTo>
                    <a:lnTo>
                      <a:pt x="1919745" y="640042"/>
                    </a:lnTo>
                    <a:lnTo>
                      <a:pt x="1948815" y="687210"/>
                    </a:lnTo>
                    <a:cubicBezTo>
                      <a:pt x="2254110" y="654358"/>
                      <a:pt x="2459965" y="608266"/>
                      <a:pt x="2459965" y="608266"/>
                    </a:cubicBezTo>
                    <a:lnTo>
                      <a:pt x="2756421" y="4953"/>
                    </a:lnTo>
                    <a:cubicBezTo>
                      <a:pt x="2687441" y="29251"/>
                      <a:pt x="1925050" y="118367"/>
                      <a:pt x="1334519" y="113071"/>
                    </a:cubicBezTo>
                    <a:close/>
                  </a:path>
                </a:pathLst>
              </a:custGeom>
              <a:solidFill>
                <a:srgbClr val="44546A"/>
              </a:solidFill>
              <a:ln>
                <a:noFill/>
              </a:ln>
            </p:spPr>
            <p:txBody>
              <a:bodyPr spcFirstLastPara="1" wrap="square" lIns="74283" tIns="37131" rIns="74283" bIns="37131" anchor="ctr" anchorCtr="0">
                <a:noAutofit/>
              </a:bodyPr>
              <a:lstStyle/>
              <a:p>
                <a:pPr>
                  <a:buSzPts val="1800"/>
                </a:pPr>
                <a:endParaRPr sz="1465"/>
              </a:p>
            </p:txBody>
          </p:sp>
          <p:sp>
            <p:nvSpPr>
              <p:cNvPr id="35" name="Google Shape;450;g2740ba676fe_0_231">
                <a:extLst>
                  <a:ext uri="{FF2B5EF4-FFF2-40B4-BE49-F238E27FC236}">
                    <a16:creationId xmlns:a16="http://schemas.microsoft.com/office/drawing/2014/main" id="{2B561CE5-88E9-75AF-DFC0-61D544DB03E7}"/>
                  </a:ext>
                </a:extLst>
              </p:cNvPr>
              <p:cNvSpPr/>
              <p:nvPr>
                <p:custDataLst>
                  <p:tags r:id="rId26"/>
                </p:custDataLst>
              </p:nvPr>
            </p:nvSpPr>
            <p:spPr>
              <a:xfrm>
                <a:off x="2742237" y="2526829"/>
                <a:ext cx="2756420" cy="219311"/>
              </a:xfrm>
              <a:custGeom>
                <a:avLst/>
                <a:gdLst/>
                <a:ahLst/>
                <a:cxnLst/>
                <a:rect l="l" t="t" r="r" b="b"/>
                <a:pathLst>
                  <a:path w="2756420" h="219311" extrusionOk="0">
                    <a:moveTo>
                      <a:pt x="0" y="106014"/>
                    </a:moveTo>
                    <a:cubicBezTo>
                      <a:pt x="0" y="106014"/>
                      <a:pt x="743988" y="213789"/>
                      <a:pt x="1334519" y="219085"/>
                    </a:cubicBezTo>
                    <a:cubicBezTo>
                      <a:pt x="1925050" y="224381"/>
                      <a:pt x="2687441" y="135265"/>
                      <a:pt x="2756421" y="110976"/>
                    </a:cubicBezTo>
                    <a:cubicBezTo>
                      <a:pt x="2756421" y="110976"/>
                      <a:pt x="1409643" y="-135378"/>
                      <a:pt x="0" y="106014"/>
                    </a:cubicBezTo>
                    <a:close/>
                  </a:path>
                </a:pathLst>
              </a:custGeom>
              <a:solidFill>
                <a:srgbClr val="8296B0"/>
              </a:solidFill>
              <a:ln>
                <a:noFill/>
              </a:ln>
            </p:spPr>
            <p:txBody>
              <a:bodyPr spcFirstLastPara="1" wrap="square" lIns="74283" tIns="37131" rIns="74283" bIns="37131" anchor="ctr" anchorCtr="0">
                <a:noAutofit/>
              </a:bodyPr>
              <a:lstStyle/>
              <a:p>
                <a:pPr>
                  <a:buSzPts val="1800"/>
                </a:pPr>
                <a:endParaRPr sz="1465"/>
              </a:p>
            </p:txBody>
          </p:sp>
          <p:sp>
            <p:nvSpPr>
              <p:cNvPr id="36" name="Google Shape;451;g2740ba676fe_0_231">
                <a:extLst>
                  <a:ext uri="{FF2B5EF4-FFF2-40B4-BE49-F238E27FC236}">
                    <a16:creationId xmlns:a16="http://schemas.microsoft.com/office/drawing/2014/main" id="{26518508-F004-7F4B-C54D-EA837EACDC10}"/>
                  </a:ext>
                </a:extLst>
              </p:cNvPr>
              <p:cNvSpPr/>
              <p:nvPr>
                <p:custDataLst>
                  <p:tags r:id="rId27"/>
                </p:custDataLst>
              </p:nvPr>
            </p:nvSpPr>
            <p:spPr>
              <a:xfrm>
                <a:off x="3831135" y="4867322"/>
                <a:ext cx="580710" cy="607485"/>
              </a:xfrm>
              <a:custGeom>
                <a:avLst/>
                <a:gdLst/>
                <a:ahLst/>
                <a:cxnLst/>
                <a:rect l="l" t="t" r="r" b="b"/>
                <a:pathLst>
                  <a:path w="580710" h="607485" extrusionOk="0">
                    <a:moveTo>
                      <a:pt x="0" y="0"/>
                    </a:moveTo>
                    <a:lnTo>
                      <a:pt x="290646" y="607486"/>
                    </a:lnTo>
                    <a:lnTo>
                      <a:pt x="580711" y="0"/>
                    </a:lnTo>
                    <a:cubicBezTo>
                      <a:pt x="287017" y="132817"/>
                      <a:pt x="0" y="0"/>
                      <a:pt x="0" y="0"/>
                    </a:cubicBezTo>
                    <a:close/>
                  </a:path>
                </a:pathLst>
              </a:custGeom>
              <a:solidFill>
                <a:srgbClr val="A5A5A5"/>
              </a:solidFill>
              <a:ln>
                <a:noFill/>
              </a:ln>
            </p:spPr>
            <p:txBody>
              <a:bodyPr spcFirstLastPara="1" wrap="square" lIns="74283" tIns="37131" rIns="74283" bIns="37131" anchor="ctr" anchorCtr="0">
                <a:noAutofit/>
              </a:bodyPr>
              <a:lstStyle/>
              <a:p>
                <a:pPr>
                  <a:buSzPts val="1800"/>
                </a:pPr>
                <a:endParaRPr sz="1465"/>
              </a:p>
            </p:txBody>
          </p:sp>
          <p:sp>
            <p:nvSpPr>
              <p:cNvPr id="37" name="Google Shape;452;g2740ba676fe_0_231">
                <a:extLst>
                  <a:ext uri="{FF2B5EF4-FFF2-40B4-BE49-F238E27FC236}">
                    <a16:creationId xmlns:a16="http://schemas.microsoft.com/office/drawing/2014/main" id="{45B7FEDF-29BE-1215-A3C2-5EE92FFAF8BF}"/>
                  </a:ext>
                </a:extLst>
              </p:cNvPr>
              <p:cNvSpPr/>
              <p:nvPr>
                <p:custDataLst>
                  <p:tags r:id="rId28"/>
                </p:custDataLst>
              </p:nvPr>
            </p:nvSpPr>
            <p:spPr>
              <a:xfrm>
                <a:off x="3831135" y="4808833"/>
                <a:ext cx="580710" cy="117528"/>
              </a:xfrm>
              <a:custGeom>
                <a:avLst/>
                <a:gdLst/>
                <a:ahLst/>
                <a:cxnLst/>
                <a:rect l="l" t="t" r="r" b="b"/>
                <a:pathLst>
                  <a:path w="580710" h="117528" extrusionOk="0">
                    <a:moveTo>
                      <a:pt x="190967" y="7207"/>
                    </a:moveTo>
                    <a:cubicBezTo>
                      <a:pt x="201721" y="8578"/>
                      <a:pt x="212379" y="9740"/>
                      <a:pt x="222885" y="10626"/>
                    </a:cubicBezTo>
                    <a:cubicBezTo>
                      <a:pt x="212379" y="9740"/>
                      <a:pt x="201721" y="8569"/>
                      <a:pt x="190967" y="7207"/>
                    </a:cubicBezTo>
                    <a:cubicBezTo>
                      <a:pt x="131359" y="15417"/>
                      <a:pt x="67208" y="31267"/>
                      <a:pt x="0" y="58499"/>
                    </a:cubicBezTo>
                    <a:cubicBezTo>
                      <a:pt x="0" y="58499"/>
                      <a:pt x="287017" y="191316"/>
                      <a:pt x="580711" y="58499"/>
                    </a:cubicBezTo>
                    <a:cubicBezTo>
                      <a:pt x="580711" y="58499"/>
                      <a:pt x="507521" y="20780"/>
                      <a:pt x="389649" y="5883"/>
                    </a:cubicBezTo>
                    <a:cubicBezTo>
                      <a:pt x="382191" y="6921"/>
                      <a:pt x="374761" y="7978"/>
                      <a:pt x="367056" y="8817"/>
                    </a:cubicBezTo>
                    <a:cubicBezTo>
                      <a:pt x="374761" y="7978"/>
                      <a:pt x="382191" y="6921"/>
                      <a:pt x="389649" y="5883"/>
                    </a:cubicBezTo>
                    <a:cubicBezTo>
                      <a:pt x="332775" y="-1299"/>
                      <a:pt x="265471" y="-3061"/>
                      <a:pt x="190967" y="7207"/>
                    </a:cubicBezTo>
                    <a:close/>
                  </a:path>
                </a:pathLst>
              </a:custGeom>
              <a:solidFill>
                <a:srgbClr val="C9C9C9"/>
              </a:solidFill>
              <a:ln>
                <a:noFill/>
              </a:ln>
            </p:spPr>
            <p:txBody>
              <a:bodyPr spcFirstLastPara="1" wrap="square" lIns="74283" tIns="37131" rIns="74283" bIns="37131" anchor="ctr" anchorCtr="0">
                <a:noAutofit/>
              </a:bodyPr>
              <a:lstStyle/>
              <a:p>
                <a:pPr>
                  <a:buSzPts val="1800"/>
                </a:pPr>
                <a:endParaRPr sz="1465"/>
              </a:p>
            </p:txBody>
          </p:sp>
        </p:grpSp>
        <p:grpSp>
          <p:nvGrpSpPr>
            <p:cNvPr id="9" name="Google Shape;453;g2740ba676fe_0_231">
              <a:extLst>
                <a:ext uri="{FF2B5EF4-FFF2-40B4-BE49-F238E27FC236}">
                  <a16:creationId xmlns:a16="http://schemas.microsoft.com/office/drawing/2014/main" id="{4BC4F866-EDC4-A99B-3ADC-DDAAEE714D0F}"/>
                </a:ext>
              </a:extLst>
            </p:cNvPr>
            <p:cNvGrpSpPr/>
            <p:nvPr/>
          </p:nvGrpSpPr>
          <p:grpSpPr>
            <a:xfrm>
              <a:off x="2032291" y="1937921"/>
              <a:ext cx="2028291" cy="4179201"/>
              <a:chOff x="4121772" y="2637796"/>
              <a:chExt cx="1376886" cy="2837011"/>
            </a:xfrm>
          </p:grpSpPr>
          <p:sp>
            <p:nvSpPr>
              <p:cNvPr id="26" name="Google Shape;454;g2740ba676fe_0_231">
                <a:extLst>
                  <a:ext uri="{FF2B5EF4-FFF2-40B4-BE49-F238E27FC236}">
                    <a16:creationId xmlns:a16="http://schemas.microsoft.com/office/drawing/2014/main" id="{C310AC31-086B-C33E-04BD-FD94CB88E38A}"/>
                  </a:ext>
                </a:extLst>
              </p:cNvPr>
              <p:cNvSpPr/>
              <p:nvPr>
                <p:custDataLst>
                  <p:tags r:id="rId17"/>
                </p:custDataLst>
              </p:nvPr>
            </p:nvSpPr>
            <p:spPr>
              <a:xfrm>
                <a:off x="4524279" y="3378812"/>
                <a:ext cx="614371" cy="674170"/>
              </a:xfrm>
              <a:custGeom>
                <a:avLst/>
                <a:gdLst/>
                <a:ahLst/>
                <a:cxnLst/>
                <a:rect l="l" t="t" r="r" b="b"/>
                <a:pathLst>
                  <a:path w="614371" h="674170" extrusionOk="0">
                    <a:moveTo>
                      <a:pt x="172269" y="60570"/>
                    </a:moveTo>
                    <a:lnTo>
                      <a:pt x="0" y="674170"/>
                    </a:lnTo>
                    <a:cubicBezTo>
                      <a:pt x="102927" y="660111"/>
                      <a:pt x="209274" y="640052"/>
                      <a:pt x="317783" y="611715"/>
                    </a:cubicBezTo>
                    <a:lnTo>
                      <a:pt x="614372" y="0"/>
                    </a:lnTo>
                    <a:cubicBezTo>
                      <a:pt x="468668" y="28004"/>
                      <a:pt x="319850" y="47520"/>
                      <a:pt x="172298" y="60541"/>
                    </a:cubicBezTo>
                    <a:lnTo>
                      <a:pt x="172269" y="60570"/>
                    </a:lnTo>
                    <a:close/>
                  </a:path>
                </a:pathLst>
              </a:custGeom>
              <a:solidFill>
                <a:srgbClr val="2F5496"/>
              </a:solidFill>
              <a:ln>
                <a:noFill/>
              </a:ln>
            </p:spPr>
            <p:txBody>
              <a:bodyPr spcFirstLastPara="1" wrap="square" lIns="74283" tIns="37131" rIns="74283" bIns="37131" anchor="ctr" anchorCtr="0">
                <a:noAutofit/>
              </a:bodyPr>
              <a:lstStyle/>
              <a:p>
                <a:pPr>
                  <a:buSzPts val="1800"/>
                </a:pPr>
                <a:endParaRPr sz="1465"/>
              </a:p>
            </p:txBody>
          </p:sp>
          <p:sp>
            <p:nvSpPr>
              <p:cNvPr id="27" name="Google Shape;455;g2740ba676fe_0_231">
                <a:extLst>
                  <a:ext uri="{FF2B5EF4-FFF2-40B4-BE49-F238E27FC236}">
                    <a16:creationId xmlns:a16="http://schemas.microsoft.com/office/drawing/2014/main" id="{28B6077C-49E2-FAEA-2C43-656FD597C536}"/>
                  </a:ext>
                </a:extLst>
              </p:cNvPr>
              <p:cNvSpPr/>
              <p:nvPr>
                <p:custDataLst>
                  <p:tags r:id="rId18"/>
                </p:custDataLst>
              </p:nvPr>
            </p:nvSpPr>
            <p:spPr>
              <a:xfrm>
                <a:off x="4313805" y="4125991"/>
                <a:ext cx="462524" cy="669750"/>
              </a:xfrm>
              <a:custGeom>
                <a:avLst/>
                <a:gdLst/>
                <a:ahLst/>
                <a:cxnLst/>
                <a:rect l="l" t="t" r="r" b="b"/>
                <a:pathLst>
                  <a:path w="462524" h="669750" extrusionOk="0">
                    <a:moveTo>
                      <a:pt x="168240" y="66770"/>
                    </a:moveTo>
                    <a:lnTo>
                      <a:pt x="0" y="669750"/>
                    </a:lnTo>
                    <a:cubicBezTo>
                      <a:pt x="104623" y="641728"/>
                      <a:pt x="168049" y="601304"/>
                      <a:pt x="168049" y="601304"/>
                    </a:cubicBezTo>
                    <a:lnTo>
                      <a:pt x="462524" y="0"/>
                    </a:lnTo>
                    <a:cubicBezTo>
                      <a:pt x="462524" y="0"/>
                      <a:pt x="351672" y="38967"/>
                      <a:pt x="168250" y="66713"/>
                    </a:cubicBezTo>
                    <a:lnTo>
                      <a:pt x="168240" y="66770"/>
                    </a:lnTo>
                    <a:close/>
                  </a:path>
                </a:pathLst>
              </a:custGeom>
              <a:solidFill>
                <a:srgbClr val="C55A11"/>
              </a:solidFill>
              <a:ln>
                <a:noFill/>
              </a:ln>
            </p:spPr>
            <p:txBody>
              <a:bodyPr spcFirstLastPara="1" wrap="square" lIns="74283" tIns="37131" rIns="74283" bIns="37131" anchor="ctr" anchorCtr="0">
                <a:noAutofit/>
              </a:bodyPr>
              <a:lstStyle/>
              <a:p>
                <a:pPr>
                  <a:buSzPts val="1800"/>
                </a:pPr>
                <a:endParaRPr sz="1465"/>
              </a:p>
            </p:txBody>
          </p:sp>
          <p:sp>
            <p:nvSpPr>
              <p:cNvPr id="28" name="Google Shape;456;g2740ba676fe_0_231">
                <a:extLst>
                  <a:ext uri="{FF2B5EF4-FFF2-40B4-BE49-F238E27FC236}">
                    <a16:creationId xmlns:a16="http://schemas.microsoft.com/office/drawing/2014/main" id="{2591B461-C6E4-1076-B3B1-AB6420DE75BE}"/>
                  </a:ext>
                </a:extLst>
              </p:cNvPr>
              <p:cNvSpPr/>
              <p:nvPr>
                <p:custDataLst>
                  <p:tags r:id="rId19"/>
                </p:custDataLst>
              </p:nvPr>
            </p:nvSpPr>
            <p:spPr>
              <a:xfrm>
                <a:off x="4735277" y="2637796"/>
                <a:ext cx="763381" cy="677313"/>
              </a:xfrm>
              <a:custGeom>
                <a:avLst/>
                <a:gdLst/>
                <a:ahLst/>
                <a:cxnLst/>
                <a:rect l="l" t="t" r="r" b="b"/>
                <a:pathLst>
                  <a:path w="763381" h="677313" extrusionOk="0">
                    <a:moveTo>
                      <a:pt x="160696" y="72714"/>
                    </a:moveTo>
                    <a:lnTo>
                      <a:pt x="160696" y="72714"/>
                    </a:lnTo>
                    <a:lnTo>
                      <a:pt x="0" y="677313"/>
                    </a:lnTo>
                    <a:cubicBezTo>
                      <a:pt x="280740" y="644976"/>
                      <a:pt x="466925" y="603313"/>
                      <a:pt x="466925" y="603313"/>
                    </a:cubicBezTo>
                    <a:lnTo>
                      <a:pt x="763381" y="0"/>
                    </a:lnTo>
                    <a:cubicBezTo>
                      <a:pt x="725300" y="13421"/>
                      <a:pt x="475860" y="46587"/>
                      <a:pt x="160696" y="72714"/>
                    </a:cubicBezTo>
                    <a:close/>
                  </a:path>
                </a:pathLst>
              </a:custGeom>
              <a:solidFill>
                <a:srgbClr val="323F4F"/>
              </a:solidFill>
              <a:ln>
                <a:noFill/>
              </a:ln>
            </p:spPr>
            <p:txBody>
              <a:bodyPr spcFirstLastPara="1" wrap="square" lIns="74283" tIns="37131" rIns="74283" bIns="37131" anchor="ctr" anchorCtr="0">
                <a:noAutofit/>
              </a:bodyPr>
              <a:lstStyle/>
              <a:p>
                <a:pPr>
                  <a:buSzPts val="1800"/>
                </a:pPr>
                <a:endParaRPr sz="1465"/>
              </a:p>
            </p:txBody>
          </p:sp>
          <p:sp>
            <p:nvSpPr>
              <p:cNvPr id="29" name="Google Shape;457;g2740ba676fe_0_231">
                <a:extLst>
                  <a:ext uri="{FF2B5EF4-FFF2-40B4-BE49-F238E27FC236}">
                    <a16:creationId xmlns:a16="http://schemas.microsoft.com/office/drawing/2014/main" id="{E5D7C39D-4927-32E3-2E38-78C9CD078692}"/>
                  </a:ext>
                </a:extLst>
              </p:cNvPr>
              <p:cNvSpPr/>
              <p:nvPr>
                <p:custDataLst>
                  <p:tags r:id="rId20"/>
                </p:custDataLst>
              </p:nvPr>
            </p:nvSpPr>
            <p:spPr>
              <a:xfrm>
                <a:off x="4121772" y="4867322"/>
                <a:ext cx="290064" cy="607485"/>
              </a:xfrm>
              <a:custGeom>
                <a:avLst/>
                <a:gdLst/>
                <a:ahLst/>
                <a:cxnLst/>
                <a:rect l="l" t="t" r="r" b="b"/>
                <a:pathLst>
                  <a:path w="290064" h="607485" extrusionOk="0">
                    <a:moveTo>
                      <a:pt x="155620" y="43939"/>
                    </a:moveTo>
                    <a:lnTo>
                      <a:pt x="155591" y="43977"/>
                    </a:lnTo>
                    <a:lnTo>
                      <a:pt x="0" y="607486"/>
                    </a:lnTo>
                    <a:lnTo>
                      <a:pt x="290065" y="0"/>
                    </a:lnTo>
                    <a:cubicBezTo>
                      <a:pt x="244745" y="20498"/>
                      <a:pt x="199596" y="34633"/>
                      <a:pt x="155620" y="43939"/>
                    </a:cubicBezTo>
                    <a:close/>
                  </a:path>
                </a:pathLst>
              </a:custGeom>
              <a:solidFill>
                <a:srgbClr val="7B7B7B"/>
              </a:solidFill>
              <a:ln>
                <a:noFill/>
              </a:ln>
            </p:spPr>
            <p:txBody>
              <a:bodyPr spcFirstLastPara="1" wrap="square" lIns="74283" tIns="37131" rIns="74283" bIns="37131" anchor="ctr" anchorCtr="0">
                <a:noAutofit/>
              </a:bodyPr>
              <a:lstStyle/>
              <a:p>
                <a:pPr>
                  <a:buSzPts val="1800"/>
                </a:pPr>
                <a:endParaRPr sz="1465"/>
              </a:p>
            </p:txBody>
          </p:sp>
        </p:grpSp>
        <p:grpSp>
          <p:nvGrpSpPr>
            <p:cNvPr id="10" name="Google Shape;458;g2740ba676fe_0_231">
              <a:extLst>
                <a:ext uri="{FF2B5EF4-FFF2-40B4-BE49-F238E27FC236}">
                  <a16:creationId xmlns:a16="http://schemas.microsoft.com/office/drawing/2014/main" id="{A66F0AD6-6F1E-DBEB-FD32-E31A4A000280}"/>
                </a:ext>
              </a:extLst>
            </p:cNvPr>
            <p:cNvGrpSpPr/>
            <p:nvPr/>
          </p:nvGrpSpPr>
          <p:grpSpPr>
            <a:xfrm>
              <a:off x="5514975" y="1900634"/>
              <a:ext cx="3950400" cy="883690"/>
              <a:chOff x="7187401" y="2054384"/>
              <a:chExt cx="3950400" cy="883690"/>
            </a:xfrm>
          </p:grpSpPr>
          <p:sp>
            <p:nvSpPr>
              <p:cNvPr id="24" name="Google Shape;459;g2740ba676fe_0_231">
                <a:extLst>
                  <a:ext uri="{FF2B5EF4-FFF2-40B4-BE49-F238E27FC236}">
                    <a16:creationId xmlns:a16="http://schemas.microsoft.com/office/drawing/2014/main" id="{B11E4B68-F25F-DB7E-6708-134DC1E2BAE1}"/>
                  </a:ext>
                </a:extLst>
              </p:cNvPr>
              <p:cNvSpPr txBox="1"/>
              <p:nvPr>
                <p:custDataLst>
                  <p:tags r:id="rId15"/>
                </p:custDataLst>
              </p:nvPr>
            </p:nvSpPr>
            <p:spPr>
              <a:xfrm>
                <a:off x="7212798" y="2054384"/>
                <a:ext cx="3683700" cy="385941"/>
              </a:xfrm>
              <a:prstGeom prst="rect">
                <a:avLst/>
              </a:prstGeom>
              <a:noFill/>
              <a:ln>
                <a:noFill/>
              </a:ln>
            </p:spPr>
            <p:txBody>
              <a:bodyPr spcFirstLastPara="1" wrap="square" lIns="74283" tIns="37131" rIns="74283" bIns="37131" anchor="t" anchorCtr="0">
                <a:spAutoFit/>
              </a:bodyPr>
              <a:lstStyle/>
              <a:p>
                <a:pPr>
                  <a:buSzPts val="2400"/>
                </a:pPr>
                <a:r>
                  <a:rPr lang="en-SG" sz="1950" b="1" dirty="0">
                    <a:solidFill>
                      <a:srgbClr val="44546A"/>
                    </a:solidFill>
                  </a:rPr>
                  <a:t>Attention</a:t>
                </a:r>
                <a:endParaRPr sz="1950" dirty="0"/>
              </a:p>
            </p:txBody>
          </p:sp>
          <p:sp>
            <p:nvSpPr>
              <p:cNvPr id="25" name="Google Shape;460;g2740ba676fe_0_231">
                <a:extLst>
                  <a:ext uri="{FF2B5EF4-FFF2-40B4-BE49-F238E27FC236}">
                    <a16:creationId xmlns:a16="http://schemas.microsoft.com/office/drawing/2014/main" id="{2E231CF0-33B1-64AC-77C4-70DAFAF6A661}"/>
                  </a:ext>
                </a:extLst>
              </p:cNvPr>
              <p:cNvSpPr txBox="1"/>
              <p:nvPr>
                <p:custDataLst>
                  <p:tags r:id="rId16"/>
                </p:custDataLst>
              </p:nvPr>
            </p:nvSpPr>
            <p:spPr>
              <a:xfrm>
                <a:off x="7187401" y="2354197"/>
                <a:ext cx="3950400" cy="583877"/>
              </a:xfrm>
              <a:prstGeom prst="rect">
                <a:avLst/>
              </a:prstGeom>
              <a:noFill/>
              <a:ln>
                <a:noFill/>
              </a:ln>
            </p:spPr>
            <p:txBody>
              <a:bodyPr spcFirstLastPara="1" wrap="square" lIns="74283" tIns="37131" rIns="74283" bIns="37131" anchor="t" anchorCtr="0">
                <a:spAutoFit/>
              </a:bodyPr>
              <a:lstStyle/>
              <a:p>
                <a:pPr>
                  <a:buSzPts val="1800"/>
                </a:pPr>
                <a:r>
                  <a:rPr lang="en-US" sz="1600" dirty="0"/>
                  <a:t>Social Media (Facebook, </a:t>
                </a:r>
                <a:r>
                  <a:rPr lang="en-US" sz="1600" dirty="0" err="1"/>
                  <a:t>Instagram</a:t>
                </a:r>
                <a:r>
                  <a:rPr lang="en-US" sz="1600" dirty="0"/>
                  <a:t>), Google Ads, SEO</a:t>
                </a:r>
                <a:endParaRPr sz="1465" dirty="0"/>
              </a:p>
            </p:txBody>
          </p:sp>
        </p:grpSp>
        <p:sp>
          <p:nvSpPr>
            <p:cNvPr id="11" name="Google Shape;461;g2740ba676fe_0_231">
              <a:extLst>
                <a:ext uri="{FF2B5EF4-FFF2-40B4-BE49-F238E27FC236}">
                  <a16:creationId xmlns:a16="http://schemas.microsoft.com/office/drawing/2014/main" id="{49EA8F38-8884-7156-1B9A-0C33363B0BAB}"/>
                </a:ext>
              </a:extLst>
            </p:cNvPr>
            <p:cNvSpPr txBox="1"/>
            <p:nvPr>
              <p:custDataLst>
                <p:tags r:id="rId5"/>
              </p:custDataLst>
            </p:nvPr>
          </p:nvSpPr>
          <p:spPr>
            <a:xfrm>
              <a:off x="4142992" y="2136887"/>
              <a:ext cx="720900" cy="488868"/>
            </a:xfrm>
            <a:prstGeom prst="rect">
              <a:avLst/>
            </a:prstGeom>
            <a:noFill/>
            <a:ln>
              <a:noFill/>
            </a:ln>
          </p:spPr>
          <p:txBody>
            <a:bodyPr spcFirstLastPara="1" wrap="square" lIns="74283" tIns="37131" rIns="74283" bIns="37131" anchor="t" anchorCtr="0">
              <a:spAutoFit/>
            </a:bodyPr>
            <a:lstStyle/>
            <a:p>
              <a:pPr>
                <a:buSzPts val="3200"/>
              </a:pPr>
              <a:r>
                <a:rPr lang="en-SG" sz="2600" b="1">
                  <a:solidFill>
                    <a:srgbClr val="FFFFFF"/>
                  </a:solidFill>
                </a:rPr>
                <a:t>01</a:t>
              </a:r>
              <a:endParaRPr sz="1140"/>
            </a:p>
          </p:txBody>
        </p:sp>
        <p:sp>
          <p:nvSpPr>
            <p:cNvPr id="12" name="Google Shape;462;g2740ba676fe_0_231">
              <a:extLst>
                <a:ext uri="{FF2B5EF4-FFF2-40B4-BE49-F238E27FC236}">
                  <a16:creationId xmlns:a16="http://schemas.microsoft.com/office/drawing/2014/main" id="{FF9DFC5A-CCC5-2B7F-8048-F49021CBA840}"/>
                </a:ext>
              </a:extLst>
            </p:cNvPr>
            <p:cNvSpPr txBox="1"/>
            <p:nvPr>
              <p:custDataLst>
                <p:tags r:id="rId6"/>
              </p:custDataLst>
            </p:nvPr>
          </p:nvSpPr>
          <p:spPr>
            <a:xfrm>
              <a:off x="3669054" y="3176572"/>
              <a:ext cx="720900" cy="488868"/>
            </a:xfrm>
            <a:prstGeom prst="rect">
              <a:avLst/>
            </a:prstGeom>
            <a:noFill/>
            <a:ln>
              <a:noFill/>
            </a:ln>
          </p:spPr>
          <p:txBody>
            <a:bodyPr spcFirstLastPara="1" wrap="square" lIns="74283" tIns="37131" rIns="74283" bIns="37131" anchor="t" anchorCtr="0">
              <a:spAutoFit/>
            </a:bodyPr>
            <a:lstStyle/>
            <a:p>
              <a:pPr>
                <a:buSzPts val="3200"/>
              </a:pPr>
              <a:r>
                <a:rPr lang="en-SG" sz="2600" b="1">
                  <a:solidFill>
                    <a:srgbClr val="FFFFFF"/>
                  </a:solidFill>
                </a:rPr>
                <a:t>02</a:t>
              </a:r>
              <a:endParaRPr sz="1140"/>
            </a:p>
          </p:txBody>
        </p:sp>
        <p:sp>
          <p:nvSpPr>
            <p:cNvPr id="13" name="Google Shape;463;g2740ba676fe_0_231">
              <a:extLst>
                <a:ext uri="{FF2B5EF4-FFF2-40B4-BE49-F238E27FC236}">
                  <a16:creationId xmlns:a16="http://schemas.microsoft.com/office/drawing/2014/main" id="{351D5178-7A28-5496-866F-326952C35C79}"/>
                </a:ext>
              </a:extLst>
            </p:cNvPr>
            <p:cNvSpPr txBox="1"/>
            <p:nvPr>
              <p:custDataLst>
                <p:tags r:id="rId7"/>
              </p:custDataLst>
            </p:nvPr>
          </p:nvSpPr>
          <p:spPr>
            <a:xfrm>
              <a:off x="3146882" y="4311210"/>
              <a:ext cx="720900" cy="488868"/>
            </a:xfrm>
            <a:prstGeom prst="rect">
              <a:avLst/>
            </a:prstGeom>
            <a:noFill/>
            <a:ln>
              <a:noFill/>
            </a:ln>
          </p:spPr>
          <p:txBody>
            <a:bodyPr spcFirstLastPara="1" wrap="square" lIns="74283" tIns="37131" rIns="74283" bIns="37131" anchor="t" anchorCtr="0">
              <a:spAutoFit/>
            </a:bodyPr>
            <a:lstStyle/>
            <a:p>
              <a:pPr>
                <a:buSzPts val="3200"/>
              </a:pPr>
              <a:r>
                <a:rPr lang="en-SG" sz="2600" b="1">
                  <a:solidFill>
                    <a:srgbClr val="FFFFFF"/>
                  </a:solidFill>
                </a:rPr>
                <a:t>03</a:t>
              </a:r>
              <a:endParaRPr sz="1140"/>
            </a:p>
          </p:txBody>
        </p:sp>
        <p:sp>
          <p:nvSpPr>
            <p:cNvPr id="14" name="Google Shape;464;g2740ba676fe_0_231">
              <a:extLst>
                <a:ext uri="{FF2B5EF4-FFF2-40B4-BE49-F238E27FC236}">
                  <a16:creationId xmlns:a16="http://schemas.microsoft.com/office/drawing/2014/main" id="{561C7F0B-B0A9-39CA-4C63-170275BD1AA8}"/>
                </a:ext>
              </a:extLst>
            </p:cNvPr>
            <p:cNvSpPr txBox="1"/>
            <p:nvPr>
              <p:custDataLst>
                <p:tags r:id="rId8"/>
              </p:custDataLst>
            </p:nvPr>
          </p:nvSpPr>
          <p:spPr>
            <a:xfrm>
              <a:off x="2575418" y="5377102"/>
              <a:ext cx="720900" cy="488868"/>
            </a:xfrm>
            <a:prstGeom prst="rect">
              <a:avLst/>
            </a:prstGeom>
            <a:noFill/>
            <a:ln>
              <a:noFill/>
            </a:ln>
          </p:spPr>
          <p:txBody>
            <a:bodyPr spcFirstLastPara="1" wrap="square" lIns="74283" tIns="37131" rIns="74283" bIns="37131" anchor="t" anchorCtr="0">
              <a:spAutoFit/>
            </a:bodyPr>
            <a:lstStyle/>
            <a:p>
              <a:pPr>
                <a:buSzPts val="3200"/>
              </a:pPr>
              <a:r>
                <a:rPr lang="en-SG" sz="2600" b="1">
                  <a:solidFill>
                    <a:srgbClr val="FFFFFF"/>
                  </a:solidFill>
                </a:rPr>
                <a:t>04</a:t>
              </a:r>
              <a:endParaRPr sz="1140"/>
            </a:p>
          </p:txBody>
        </p:sp>
        <p:grpSp>
          <p:nvGrpSpPr>
            <p:cNvPr id="15" name="Google Shape;465;g2740ba676fe_0_231">
              <a:extLst>
                <a:ext uri="{FF2B5EF4-FFF2-40B4-BE49-F238E27FC236}">
                  <a16:creationId xmlns:a16="http://schemas.microsoft.com/office/drawing/2014/main" id="{0AD8EC30-6776-4001-0EC9-AE0455ABF16E}"/>
                </a:ext>
              </a:extLst>
            </p:cNvPr>
            <p:cNvGrpSpPr/>
            <p:nvPr/>
          </p:nvGrpSpPr>
          <p:grpSpPr>
            <a:xfrm>
              <a:off x="4863902" y="3033352"/>
              <a:ext cx="3950402" cy="883690"/>
              <a:chOff x="6536328" y="3187102"/>
              <a:chExt cx="3950402" cy="883690"/>
            </a:xfrm>
          </p:grpSpPr>
          <p:sp>
            <p:nvSpPr>
              <p:cNvPr id="22" name="Google Shape;466;g2740ba676fe_0_231">
                <a:extLst>
                  <a:ext uri="{FF2B5EF4-FFF2-40B4-BE49-F238E27FC236}">
                    <a16:creationId xmlns:a16="http://schemas.microsoft.com/office/drawing/2014/main" id="{1C30FDD8-7553-0CCD-52A4-059EB8D2998E}"/>
                  </a:ext>
                </a:extLst>
              </p:cNvPr>
              <p:cNvSpPr txBox="1"/>
              <p:nvPr>
                <p:custDataLst>
                  <p:tags r:id="rId13"/>
                </p:custDataLst>
              </p:nvPr>
            </p:nvSpPr>
            <p:spPr>
              <a:xfrm>
                <a:off x="6536328" y="3187102"/>
                <a:ext cx="3293400" cy="385941"/>
              </a:xfrm>
              <a:prstGeom prst="rect">
                <a:avLst/>
              </a:prstGeom>
              <a:noFill/>
              <a:ln>
                <a:noFill/>
              </a:ln>
            </p:spPr>
            <p:txBody>
              <a:bodyPr spcFirstLastPara="1" wrap="square" lIns="74283" tIns="37131" rIns="74283" bIns="37131" anchor="t" anchorCtr="0">
                <a:spAutoFit/>
              </a:bodyPr>
              <a:lstStyle/>
              <a:p>
                <a:pPr>
                  <a:buSzPts val="2400"/>
                </a:pPr>
                <a:r>
                  <a:rPr lang="en-SG" sz="1950" b="1">
                    <a:solidFill>
                      <a:srgbClr val="4472C4"/>
                    </a:solidFill>
                  </a:rPr>
                  <a:t>Interest</a:t>
                </a:r>
                <a:endParaRPr sz="1950"/>
              </a:p>
            </p:txBody>
          </p:sp>
          <p:sp>
            <p:nvSpPr>
              <p:cNvPr id="23" name="Google Shape;467;g2740ba676fe_0_231">
                <a:extLst>
                  <a:ext uri="{FF2B5EF4-FFF2-40B4-BE49-F238E27FC236}">
                    <a16:creationId xmlns:a16="http://schemas.microsoft.com/office/drawing/2014/main" id="{8BD3CADF-33A7-D765-5D1F-201E0848171E}"/>
                  </a:ext>
                </a:extLst>
              </p:cNvPr>
              <p:cNvSpPr txBox="1"/>
              <p:nvPr>
                <p:custDataLst>
                  <p:tags r:id="rId14"/>
                </p:custDataLst>
              </p:nvPr>
            </p:nvSpPr>
            <p:spPr>
              <a:xfrm>
                <a:off x="6536330" y="3486915"/>
                <a:ext cx="3950400" cy="583877"/>
              </a:xfrm>
              <a:prstGeom prst="rect">
                <a:avLst/>
              </a:prstGeom>
              <a:noFill/>
              <a:ln>
                <a:noFill/>
              </a:ln>
            </p:spPr>
            <p:txBody>
              <a:bodyPr spcFirstLastPara="1" wrap="square" lIns="74283" tIns="37131" rIns="74283" bIns="37131" anchor="t" anchorCtr="0">
                <a:spAutoFit/>
              </a:bodyPr>
              <a:lstStyle/>
              <a:p>
                <a:pPr>
                  <a:buSzPts val="1800"/>
                </a:pPr>
                <a:r>
                  <a:rPr lang="en-US" sz="1600" dirty="0"/>
                  <a:t>Email Marketing, Retargeting Ads, Website Content</a:t>
                </a:r>
                <a:endParaRPr sz="1465" dirty="0"/>
              </a:p>
            </p:txBody>
          </p:sp>
        </p:grpSp>
        <p:grpSp>
          <p:nvGrpSpPr>
            <p:cNvPr id="16" name="Google Shape;468;g2740ba676fe_0_231">
              <a:extLst>
                <a:ext uri="{FF2B5EF4-FFF2-40B4-BE49-F238E27FC236}">
                  <a16:creationId xmlns:a16="http://schemas.microsoft.com/office/drawing/2014/main" id="{0A49306C-50E2-C6FD-DF67-AB24B9873297}"/>
                </a:ext>
              </a:extLst>
            </p:cNvPr>
            <p:cNvGrpSpPr/>
            <p:nvPr/>
          </p:nvGrpSpPr>
          <p:grpSpPr>
            <a:xfrm>
              <a:off x="4389965" y="4162734"/>
              <a:ext cx="3950400" cy="883690"/>
              <a:chOff x="6062391" y="4316484"/>
              <a:chExt cx="3950400" cy="883690"/>
            </a:xfrm>
          </p:grpSpPr>
          <p:sp>
            <p:nvSpPr>
              <p:cNvPr id="20" name="Google Shape;469;g2740ba676fe_0_231">
                <a:extLst>
                  <a:ext uri="{FF2B5EF4-FFF2-40B4-BE49-F238E27FC236}">
                    <a16:creationId xmlns:a16="http://schemas.microsoft.com/office/drawing/2014/main" id="{2D0FF066-847D-65B2-ED37-3715250BF2CF}"/>
                  </a:ext>
                </a:extLst>
              </p:cNvPr>
              <p:cNvSpPr txBox="1"/>
              <p:nvPr>
                <p:custDataLst>
                  <p:tags r:id="rId11"/>
                </p:custDataLst>
              </p:nvPr>
            </p:nvSpPr>
            <p:spPr>
              <a:xfrm>
                <a:off x="6062391" y="4316484"/>
                <a:ext cx="3396300" cy="385941"/>
              </a:xfrm>
              <a:prstGeom prst="rect">
                <a:avLst/>
              </a:prstGeom>
              <a:noFill/>
              <a:ln>
                <a:noFill/>
              </a:ln>
            </p:spPr>
            <p:txBody>
              <a:bodyPr spcFirstLastPara="1" wrap="square" lIns="74283" tIns="37131" rIns="74283" bIns="37131" anchor="t" anchorCtr="0">
                <a:spAutoFit/>
              </a:bodyPr>
              <a:lstStyle/>
              <a:p>
                <a:pPr>
                  <a:buSzPts val="2400"/>
                </a:pPr>
                <a:r>
                  <a:rPr lang="en-SG" sz="1950" b="1">
                    <a:solidFill>
                      <a:srgbClr val="ED7D31"/>
                    </a:solidFill>
                  </a:rPr>
                  <a:t>Desire</a:t>
                </a:r>
                <a:endParaRPr sz="1950"/>
              </a:p>
            </p:txBody>
          </p:sp>
          <p:sp>
            <p:nvSpPr>
              <p:cNvPr id="21" name="Google Shape;470;g2740ba676fe_0_231">
                <a:extLst>
                  <a:ext uri="{FF2B5EF4-FFF2-40B4-BE49-F238E27FC236}">
                    <a16:creationId xmlns:a16="http://schemas.microsoft.com/office/drawing/2014/main" id="{820C86B8-49D5-5885-12BC-C4A6550B6BDB}"/>
                  </a:ext>
                </a:extLst>
              </p:cNvPr>
              <p:cNvSpPr txBox="1"/>
              <p:nvPr>
                <p:custDataLst>
                  <p:tags r:id="rId12"/>
                </p:custDataLst>
              </p:nvPr>
            </p:nvSpPr>
            <p:spPr>
              <a:xfrm>
                <a:off x="6062391" y="4616297"/>
                <a:ext cx="3950400" cy="583877"/>
              </a:xfrm>
              <a:prstGeom prst="rect">
                <a:avLst/>
              </a:prstGeom>
              <a:noFill/>
              <a:ln>
                <a:noFill/>
              </a:ln>
            </p:spPr>
            <p:txBody>
              <a:bodyPr spcFirstLastPara="1" wrap="square" lIns="74283" tIns="37131" rIns="74283" bIns="37131" anchor="t" anchorCtr="0">
                <a:spAutoFit/>
              </a:bodyPr>
              <a:lstStyle/>
              <a:p>
                <a:pPr>
                  <a:buSzPts val="1800"/>
                </a:pPr>
                <a:r>
                  <a:rPr lang="en-US" sz="1600" dirty="0"/>
                  <a:t>Social Media (Instagram Stories, Facebook Events), Influencer Partnerships</a:t>
                </a:r>
                <a:endParaRPr sz="1465" dirty="0"/>
              </a:p>
            </p:txBody>
          </p:sp>
        </p:grpSp>
        <p:grpSp>
          <p:nvGrpSpPr>
            <p:cNvPr id="17" name="Google Shape;471;g2740ba676fe_0_231">
              <a:extLst>
                <a:ext uri="{FF2B5EF4-FFF2-40B4-BE49-F238E27FC236}">
                  <a16:creationId xmlns:a16="http://schemas.microsoft.com/office/drawing/2014/main" id="{EC113053-38CD-820A-0AB8-71DB9FF7A458}"/>
                </a:ext>
              </a:extLst>
            </p:cNvPr>
            <p:cNvGrpSpPr/>
            <p:nvPr/>
          </p:nvGrpSpPr>
          <p:grpSpPr>
            <a:xfrm>
              <a:off x="3867792" y="5236427"/>
              <a:ext cx="3950401" cy="630332"/>
              <a:chOff x="5540218" y="5390177"/>
              <a:chExt cx="3950401" cy="630332"/>
            </a:xfrm>
          </p:grpSpPr>
          <p:sp>
            <p:nvSpPr>
              <p:cNvPr id="18" name="Google Shape;472;g2740ba676fe_0_231">
                <a:extLst>
                  <a:ext uri="{FF2B5EF4-FFF2-40B4-BE49-F238E27FC236}">
                    <a16:creationId xmlns:a16="http://schemas.microsoft.com/office/drawing/2014/main" id="{EDC44F21-8DBB-8458-5BE5-F5C99678E1FF}"/>
                  </a:ext>
                </a:extLst>
              </p:cNvPr>
              <p:cNvSpPr txBox="1"/>
              <p:nvPr>
                <p:custDataLst>
                  <p:tags r:id="rId9"/>
                </p:custDataLst>
              </p:nvPr>
            </p:nvSpPr>
            <p:spPr>
              <a:xfrm>
                <a:off x="5540218" y="5390177"/>
                <a:ext cx="3667200" cy="385941"/>
              </a:xfrm>
              <a:prstGeom prst="rect">
                <a:avLst/>
              </a:prstGeom>
              <a:noFill/>
              <a:ln>
                <a:noFill/>
              </a:ln>
            </p:spPr>
            <p:txBody>
              <a:bodyPr spcFirstLastPara="1" wrap="square" lIns="74283" tIns="37131" rIns="74283" bIns="37131" anchor="t" anchorCtr="0">
                <a:spAutoFit/>
              </a:bodyPr>
              <a:lstStyle/>
              <a:p>
                <a:pPr>
                  <a:buSzPts val="2400"/>
                </a:pPr>
                <a:r>
                  <a:rPr lang="en-SG" sz="1950" b="1">
                    <a:solidFill>
                      <a:srgbClr val="A5A5A5"/>
                    </a:solidFill>
                  </a:rPr>
                  <a:t>Action</a:t>
                </a:r>
                <a:endParaRPr sz="1950"/>
              </a:p>
            </p:txBody>
          </p:sp>
          <p:sp>
            <p:nvSpPr>
              <p:cNvPr id="19" name="Google Shape;473;g2740ba676fe_0_231">
                <a:extLst>
                  <a:ext uri="{FF2B5EF4-FFF2-40B4-BE49-F238E27FC236}">
                    <a16:creationId xmlns:a16="http://schemas.microsoft.com/office/drawing/2014/main" id="{6F17DAEA-AF71-9DD7-47E8-A07D8925FBD8}"/>
                  </a:ext>
                </a:extLst>
              </p:cNvPr>
              <p:cNvSpPr txBox="1"/>
              <p:nvPr>
                <p:custDataLst>
                  <p:tags r:id="rId10"/>
                </p:custDataLst>
              </p:nvPr>
            </p:nvSpPr>
            <p:spPr>
              <a:xfrm>
                <a:off x="5540219" y="5689990"/>
                <a:ext cx="3950400" cy="330519"/>
              </a:xfrm>
              <a:prstGeom prst="rect">
                <a:avLst/>
              </a:prstGeom>
              <a:noFill/>
              <a:ln>
                <a:noFill/>
              </a:ln>
            </p:spPr>
            <p:txBody>
              <a:bodyPr spcFirstLastPara="1" wrap="square" lIns="74283" tIns="37131" rIns="74283" bIns="37131" anchor="t" anchorCtr="0">
                <a:spAutoFit/>
              </a:bodyPr>
              <a:lstStyle/>
              <a:p>
                <a:pPr>
                  <a:buSzPts val="1800"/>
                </a:pPr>
                <a:r>
                  <a:rPr lang="en-US" sz="1600" dirty="0"/>
                  <a:t>Website, </a:t>
                </a:r>
                <a:r>
                  <a:rPr lang="en-US" sz="1600" dirty="0" err="1"/>
                  <a:t>WhatsApp</a:t>
                </a:r>
                <a:r>
                  <a:rPr lang="en-US" sz="1600" dirty="0"/>
                  <a:t>, Phone Calls</a:t>
                </a:r>
                <a:endParaRPr sz="1465" dirty="0"/>
              </a:p>
            </p:txBody>
          </p:sp>
        </p:grpSp>
      </p:grpSp>
    </p:spTree>
    <p:extLst>
      <p:ext uri="{BB962C8B-B14F-4D97-AF65-F5344CB8AC3E}">
        <p14:creationId xmlns:p14="http://schemas.microsoft.com/office/powerpoint/2010/main" val="1432563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3A7F80CD-E941-2678-D17D-68D48A5DD1F3}"/>
              </a:ext>
            </a:extLst>
          </p:cNvPr>
          <p:cNvSpPr txBox="1"/>
          <p:nvPr/>
        </p:nvSpPr>
        <p:spPr>
          <a:xfrm>
            <a:off x="3668743" y="559947"/>
            <a:ext cx="5953760" cy="584775"/>
          </a:xfrm>
          <a:prstGeom prst="rect">
            <a:avLst/>
          </a:prstGeom>
          <a:noFill/>
        </p:spPr>
        <p:txBody>
          <a:bodyPr wrap="square" rtlCol="0">
            <a:spAutoFit/>
          </a:bodyPr>
          <a:lstStyle/>
          <a:p>
            <a:r>
              <a:rPr lang="en-SG" sz="3200" b="1" dirty="0">
                <a:solidFill>
                  <a:srgbClr val="4619B7"/>
                </a:solidFill>
              </a:rPr>
              <a:t>Marketing Funnel</a:t>
            </a:r>
          </a:p>
        </p:txBody>
      </p:sp>
      <p:sp>
        <p:nvSpPr>
          <p:cNvPr id="38" name="Text Box 5">
            <a:extLst>
              <a:ext uri="{FF2B5EF4-FFF2-40B4-BE49-F238E27FC236}">
                <a16:creationId xmlns:a16="http://schemas.microsoft.com/office/drawing/2014/main" id="{0D2A0E57-AB62-8C8E-5B17-B0CE5E802527}"/>
              </a:ext>
            </a:extLst>
          </p:cNvPr>
          <p:cNvSpPr txBox="1"/>
          <p:nvPr/>
        </p:nvSpPr>
        <p:spPr>
          <a:xfrm>
            <a:off x="1002890" y="1073818"/>
            <a:ext cx="10475806" cy="5078313"/>
          </a:xfrm>
          <a:prstGeom prst="rect">
            <a:avLst/>
          </a:prstGeom>
          <a:noFill/>
        </p:spPr>
        <p:txBody>
          <a:bodyPr wrap="square" rtlCol="0">
            <a:spAutoFit/>
          </a:bodyPr>
          <a:lstStyle/>
          <a:p>
            <a:pPr marL="342900" indent="-342900">
              <a:buAutoNum type="arabicPeriod"/>
            </a:pPr>
            <a:r>
              <a:rPr lang="en-US" b="1" dirty="0">
                <a:solidFill>
                  <a:srgbClr val="7030A0"/>
                </a:solidFill>
                <a:latin typeface="Google Sans"/>
              </a:rPr>
              <a:t>Attention</a:t>
            </a:r>
          </a:p>
          <a:p>
            <a:pPr marL="742950" lvl="1" indent="-285750">
              <a:buFont typeface="Arial" panose="020B0604020202020204" pitchFamily="34" charset="0"/>
              <a:buChar char="•"/>
            </a:pPr>
            <a:r>
              <a:rPr lang="en-US" sz="1600" b="1" dirty="0">
                <a:latin typeface="Google Sans"/>
                <a:sym typeface="+mn-ea"/>
              </a:rPr>
              <a:t>Channels:</a:t>
            </a:r>
            <a:endParaRPr lang="en-US" sz="1600" b="1" dirty="0">
              <a:latin typeface="Google Sans"/>
            </a:endParaRPr>
          </a:p>
          <a:p>
            <a:pPr marL="1200150" lvl="2" indent="-285750">
              <a:buFont typeface="Arial" panose="020B0604020202020204" pitchFamily="34" charset="0"/>
              <a:buChar char="•"/>
            </a:pPr>
            <a:r>
              <a:rPr lang="en-US" sz="1600" dirty="0">
                <a:latin typeface="Google Sans"/>
                <a:sym typeface="+mn-ea"/>
              </a:rPr>
              <a:t>Social Media (Facebook, Instagram)</a:t>
            </a:r>
            <a:endParaRPr lang="en-US" sz="1600" dirty="0">
              <a:latin typeface="Google Sans"/>
            </a:endParaRPr>
          </a:p>
          <a:p>
            <a:pPr marL="1200150" lvl="2" indent="-285750">
              <a:buFont typeface="Arial" panose="020B0604020202020204" pitchFamily="34" charset="0"/>
              <a:buChar char="•"/>
            </a:pPr>
            <a:r>
              <a:rPr lang="en-US" sz="1600" dirty="0">
                <a:latin typeface="Google Sans"/>
                <a:sym typeface="+mn-ea"/>
              </a:rPr>
              <a:t>Google Ads</a:t>
            </a:r>
            <a:endParaRPr lang="en-US" sz="1600" dirty="0">
              <a:latin typeface="Google Sans"/>
            </a:endParaRPr>
          </a:p>
          <a:p>
            <a:pPr marL="1200150" lvl="2" indent="-285750">
              <a:buFont typeface="Arial" panose="020B0604020202020204" pitchFamily="34" charset="0"/>
              <a:buChar char="•"/>
            </a:pPr>
            <a:r>
              <a:rPr lang="en-US" sz="1600" dirty="0">
                <a:latin typeface="Google Sans"/>
                <a:sym typeface="+mn-ea"/>
              </a:rPr>
              <a:t>SEO</a:t>
            </a:r>
            <a:endParaRPr lang="en-US" sz="1600" dirty="0">
              <a:latin typeface="Google Sans"/>
            </a:endParaRPr>
          </a:p>
          <a:p>
            <a:pPr marL="742950" lvl="1" indent="-285750">
              <a:buFont typeface="Arial" panose="020B0604020202020204" pitchFamily="34" charset="0"/>
              <a:buChar char="•"/>
            </a:pPr>
            <a:r>
              <a:rPr lang="en-US" sz="1600" b="1" dirty="0">
                <a:latin typeface="Google Sans"/>
                <a:sym typeface="+mn-ea"/>
              </a:rPr>
              <a:t>Content:</a:t>
            </a:r>
          </a:p>
          <a:p>
            <a:pPr marL="895350" lvl="1" indent="274638">
              <a:buFont typeface="Arial" panose="020B0604020202020204" pitchFamily="34" charset="0"/>
              <a:buChar char="•"/>
            </a:pPr>
            <a:r>
              <a:rPr lang="en-US" sz="1600" b="1" i="0" kern="1200" dirty="0">
                <a:solidFill>
                  <a:schemeClr val="dk1"/>
                </a:solidFill>
                <a:effectLst/>
                <a:latin typeface="Google Sans"/>
              </a:rPr>
              <a:t>"Taste the Authentic Flavors of Thailand!"</a:t>
            </a:r>
            <a:r>
              <a:rPr lang="en-US" sz="1600" b="0" i="0" kern="1200" dirty="0">
                <a:solidFill>
                  <a:schemeClr val="dk1"/>
                </a:solidFill>
                <a:effectLst/>
                <a:latin typeface="Google Sans"/>
              </a:rPr>
              <a:t>: Create captivating social media posts featuring mouth-watering images of signature dishes, inviting followers to experience the essence of Thai cuisine.</a:t>
            </a:r>
          </a:p>
          <a:p>
            <a:pPr marL="895350" marR="0" lvl="0" indent="1762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i="0" kern="1200" dirty="0">
                <a:solidFill>
                  <a:schemeClr val="dk1"/>
                </a:solidFill>
                <a:effectLst/>
                <a:latin typeface="Google Sans"/>
              </a:rPr>
              <a:t>  "Savor Every Bite!"</a:t>
            </a:r>
            <a:r>
              <a:rPr lang="en-US" sz="1600" b="0" i="0" kern="1200" dirty="0">
                <a:solidFill>
                  <a:schemeClr val="dk1"/>
                </a:solidFill>
                <a:effectLst/>
                <a:latin typeface="Google Sans"/>
              </a:rPr>
              <a:t>: Use eye-catching ads with enticing visuals and compelling copy to draw in new customers, highlighting  special promotions or new menu items.</a:t>
            </a:r>
          </a:p>
          <a:p>
            <a:pPr marL="342900" indent="-342900">
              <a:buAutoNum type="arabicPeriod"/>
            </a:pPr>
            <a:endParaRPr lang="en-US" sz="1600" b="1" dirty="0">
              <a:latin typeface="Google Sans"/>
            </a:endParaRPr>
          </a:p>
          <a:p>
            <a:r>
              <a:rPr lang="en-US" b="1" dirty="0">
                <a:solidFill>
                  <a:srgbClr val="7030A0"/>
                </a:solidFill>
                <a:latin typeface="Google Sans"/>
              </a:rPr>
              <a:t>2. 	Interest</a:t>
            </a:r>
          </a:p>
          <a:p>
            <a:pPr marL="742950" lvl="1" indent="-285750">
              <a:buFont typeface="Arial" panose="020B0604020202020204" pitchFamily="34" charset="0"/>
              <a:buChar char="•"/>
            </a:pPr>
            <a:r>
              <a:rPr lang="en-US" sz="1600" b="1" dirty="0">
                <a:latin typeface="Google Sans"/>
                <a:sym typeface="+mn-ea"/>
              </a:rPr>
              <a:t>Channels:</a:t>
            </a:r>
            <a:endParaRPr lang="en-US" sz="1600" b="1" dirty="0">
              <a:latin typeface="Google Sans"/>
            </a:endParaRPr>
          </a:p>
          <a:p>
            <a:pPr marL="1200150" lvl="2" indent="-285750">
              <a:buFont typeface="Arial" panose="020B0604020202020204" pitchFamily="34" charset="0"/>
              <a:buChar char="•"/>
            </a:pPr>
            <a:r>
              <a:rPr lang="en-US" sz="1600" dirty="0">
                <a:latin typeface="Google Sans"/>
                <a:sym typeface="+mn-ea"/>
              </a:rPr>
              <a:t>Retargeting Ads</a:t>
            </a:r>
            <a:endParaRPr lang="en-US" sz="1600" dirty="0">
              <a:latin typeface="Google Sans"/>
            </a:endParaRPr>
          </a:p>
          <a:p>
            <a:pPr marL="1200150" lvl="2" indent="-285750">
              <a:buFont typeface="Arial" panose="020B0604020202020204" pitchFamily="34" charset="0"/>
              <a:buChar char="•"/>
            </a:pPr>
            <a:r>
              <a:rPr lang="en-US" sz="1600" dirty="0">
                <a:latin typeface="Google Sans"/>
                <a:sym typeface="+mn-ea"/>
              </a:rPr>
              <a:t>Website Content</a:t>
            </a:r>
            <a:endParaRPr lang="en-US" sz="1600" dirty="0">
              <a:latin typeface="Google Sans"/>
            </a:endParaRPr>
          </a:p>
          <a:p>
            <a:pPr marL="742950" lvl="1" indent="-285750">
              <a:buFont typeface="Arial" panose="020B0604020202020204" pitchFamily="34" charset="0"/>
              <a:buChar char="•"/>
            </a:pPr>
            <a:r>
              <a:rPr lang="en-US" sz="1600" b="1" dirty="0">
                <a:latin typeface="Google Sans"/>
                <a:sym typeface="+mn-ea"/>
              </a:rPr>
              <a:t>Content:</a:t>
            </a:r>
            <a:endParaRPr lang="en-US" sz="1600" b="1" dirty="0">
              <a:latin typeface="Google Sans"/>
            </a:endParaRPr>
          </a:p>
          <a:p>
            <a:pPr marL="895350" marR="0" lvl="0" indent="87313" algn="l" defTabSz="457200" rtl="0" eaLnBrk="1" fontAlgn="auto" latinLnBrk="0" hangingPunct="1">
              <a:lnSpc>
                <a:spcPct val="100000"/>
              </a:lnSpc>
              <a:spcBef>
                <a:spcPts val="0"/>
              </a:spcBef>
              <a:spcAft>
                <a:spcPts val="0"/>
              </a:spcAft>
              <a:buClrTx/>
              <a:buSzTx/>
              <a:buFont typeface="Arial" panose="020B0604020202020204" pitchFamily="34" charset="0"/>
              <a:buChar char="•"/>
              <a:tabLst>
                <a:tab pos="1524000" algn="l"/>
              </a:tabLst>
              <a:defRPr/>
            </a:pPr>
            <a:r>
              <a:rPr lang="en-US" sz="1600" dirty="0">
                <a:latin typeface="Google Sans"/>
                <a:sym typeface="+mn-ea"/>
              </a:rPr>
              <a:t>    Retargeting Ads: </a:t>
            </a:r>
            <a:r>
              <a:rPr lang="en-US" sz="1600" b="1" i="0" kern="1200" dirty="0">
                <a:solidFill>
                  <a:schemeClr val="dk1"/>
                </a:solidFill>
                <a:effectLst/>
                <a:latin typeface="Google Sans"/>
              </a:rPr>
              <a:t>"Explore Our Menu: A Taste of Thailand Awaits!"</a:t>
            </a:r>
            <a:r>
              <a:rPr lang="en-US" sz="1600" b="0" i="0" kern="1200" dirty="0">
                <a:solidFill>
                  <a:schemeClr val="dk1"/>
                </a:solidFill>
                <a:effectLst/>
                <a:latin typeface="Google Sans"/>
              </a:rPr>
              <a:t>: Craft detailed descriptions of each dish on the website, emphasizing unique flavors and ingredients to entice potential diners.</a:t>
            </a:r>
          </a:p>
          <a:p>
            <a:pPr marL="1200150" lvl="2" indent="-285750">
              <a:buFont typeface="Arial" panose="020B0604020202020204" pitchFamily="34" charset="0"/>
              <a:buChar char="•"/>
            </a:pPr>
            <a:r>
              <a:rPr lang="en-US" sz="1600" dirty="0">
                <a:latin typeface="Google Sans"/>
                <a:sym typeface="+mn-ea"/>
              </a:rPr>
              <a:t>Website Content: Detailed descriptions and high-quality images of popular dishes, customer testimonials, and reviews.</a:t>
            </a:r>
            <a:endParaRPr lang="en-US" sz="1600" dirty="0">
              <a:latin typeface="Google Sans"/>
            </a:endParaRPr>
          </a:p>
        </p:txBody>
      </p:sp>
    </p:spTree>
    <p:extLst>
      <p:ext uri="{BB962C8B-B14F-4D97-AF65-F5344CB8AC3E}">
        <p14:creationId xmlns:p14="http://schemas.microsoft.com/office/powerpoint/2010/main" val="1901122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822E86-5C63-5C2B-D645-4863ABBAAB99}"/>
              </a:ext>
            </a:extLst>
          </p:cNvPr>
          <p:cNvSpPr txBox="1"/>
          <p:nvPr/>
        </p:nvSpPr>
        <p:spPr>
          <a:xfrm>
            <a:off x="3668744" y="569779"/>
            <a:ext cx="5953760" cy="630942"/>
          </a:xfrm>
          <a:prstGeom prst="rect">
            <a:avLst/>
          </a:prstGeom>
          <a:noFill/>
        </p:spPr>
        <p:txBody>
          <a:bodyPr wrap="square" rtlCol="0">
            <a:spAutoFit/>
          </a:bodyPr>
          <a:lstStyle/>
          <a:p>
            <a:r>
              <a:rPr lang="en-SG" sz="3500" b="1" dirty="0">
                <a:solidFill>
                  <a:srgbClr val="4619B7"/>
                </a:solidFill>
              </a:rPr>
              <a:t>Marketing Funnel</a:t>
            </a:r>
          </a:p>
        </p:txBody>
      </p:sp>
      <p:sp>
        <p:nvSpPr>
          <p:cNvPr id="3" name="Text Box 5">
            <a:extLst>
              <a:ext uri="{FF2B5EF4-FFF2-40B4-BE49-F238E27FC236}">
                <a16:creationId xmlns:a16="http://schemas.microsoft.com/office/drawing/2014/main" id="{D7A6740A-C7D9-9185-9ED3-0388E8C2050D}"/>
              </a:ext>
            </a:extLst>
          </p:cNvPr>
          <p:cNvSpPr txBox="1"/>
          <p:nvPr/>
        </p:nvSpPr>
        <p:spPr>
          <a:xfrm>
            <a:off x="1002890" y="1168390"/>
            <a:ext cx="9979742" cy="4585871"/>
          </a:xfrm>
          <a:prstGeom prst="rect">
            <a:avLst/>
          </a:prstGeom>
          <a:noFill/>
        </p:spPr>
        <p:txBody>
          <a:bodyPr wrap="square" rtlCol="0">
            <a:spAutoFit/>
          </a:bodyPr>
          <a:lstStyle/>
          <a:p>
            <a:pPr marL="0" indent="0">
              <a:buNone/>
            </a:pPr>
            <a:r>
              <a:rPr lang="en-US" b="1" dirty="0">
                <a:solidFill>
                  <a:srgbClr val="7030A0"/>
                </a:solidFill>
                <a:latin typeface="Google Sans"/>
              </a:rPr>
              <a:t>3.    Desire</a:t>
            </a:r>
          </a:p>
          <a:p>
            <a:pPr marL="742950" lvl="1" indent="-285750">
              <a:buFont typeface="Arial" panose="020B0604020202020204" pitchFamily="34" charset="0"/>
              <a:buChar char="•"/>
            </a:pPr>
            <a:r>
              <a:rPr lang="en-US" sz="1600" b="1" dirty="0">
                <a:latin typeface="Google Sans"/>
                <a:sym typeface="+mn-ea"/>
              </a:rPr>
              <a:t>Channels:</a:t>
            </a:r>
            <a:endParaRPr lang="en-US" sz="1600" b="1" dirty="0">
              <a:latin typeface="Google Sans"/>
            </a:endParaRPr>
          </a:p>
          <a:p>
            <a:pPr marL="1200150" lvl="2" indent="-285750">
              <a:buFont typeface="Arial" panose="020B0604020202020204" pitchFamily="34" charset="0"/>
              <a:buChar char="•"/>
            </a:pPr>
            <a:r>
              <a:rPr lang="en-US" sz="1600" dirty="0">
                <a:latin typeface="Google Sans"/>
                <a:sym typeface="+mn-ea"/>
              </a:rPr>
              <a:t>Social Media (Instagram Stories, Facebook Events)</a:t>
            </a:r>
            <a:endParaRPr lang="en-US" sz="1600" dirty="0">
              <a:latin typeface="Google Sans"/>
            </a:endParaRPr>
          </a:p>
          <a:p>
            <a:pPr marL="1200150" lvl="2" indent="-285750">
              <a:buFont typeface="Arial" panose="020B0604020202020204" pitchFamily="34" charset="0"/>
              <a:buChar char="•"/>
            </a:pPr>
            <a:r>
              <a:rPr lang="en-US" sz="1600" dirty="0">
                <a:latin typeface="Google Sans"/>
                <a:sym typeface="+mn-ea"/>
              </a:rPr>
              <a:t>Influencer Partnerships</a:t>
            </a:r>
            <a:endParaRPr lang="en-US" sz="1600" dirty="0">
              <a:latin typeface="Google Sans"/>
            </a:endParaRPr>
          </a:p>
          <a:p>
            <a:pPr marL="742950" lvl="1" indent="-285750">
              <a:buFont typeface="Arial" panose="020B0604020202020204" pitchFamily="34" charset="0"/>
              <a:buChar char="•"/>
            </a:pPr>
            <a:r>
              <a:rPr lang="en-US" sz="1600" b="1" dirty="0">
                <a:latin typeface="Google Sans"/>
                <a:sym typeface="+mn-ea"/>
              </a:rPr>
              <a:t>Content:</a:t>
            </a:r>
            <a:endParaRPr lang="en-US" sz="1600" b="1" dirty="0">
              <a:latin typeface="Google Sans"/>
            </a:endParaRPr>
          </a:p>
          <a:p>
            <a:pPr marL="1200150" lvl="2" indent="-285750">
              <a:buFont typeface="Arial" panose="020B0604020202020204" pitchFamily="34" charset="0"/>
              <a:buChar char="•"/>
            </a:pPr>
            <a:r>
              <a:rPr lang="en-US" sz="1600" dirty="0">
                <a:latin typeface="Google Sans"/>
                <a:sym typeface="+mn-ea"/>
              </a:rPr>
              <a:t>Instagram Stories: "Watch our chef prepare our signature Green Curry!"</a:t>
            </a:r>
            <a:endParaRPr lang="en-US" sz="1600" dirty="0">
              <a:latin typeface="Google Sans"/>
            </a:endParaRPr>
          </a:p>
          <a:p>
            <a:pPr marL="1200150" lvl="2" indent="-285750">
              <a:buFont typeface="Arial" panose="020B0604020202020204" pitchFamily="34" charset="0"/>
              <a:buChar char="•"/>
            </a:pPr>
            <a:r>
              <a:rPr lang="en-US" sz="1600" dirty="0">
                <a:latin typeface="Google Sans"/>
                <a:sym typeface="+mn-ea"/>
              </a:rPr>
              <a:t>Facebook Events: "Join our Thai Food Challenges – Who can eat the spiciest food!"</a:t>
            </a:r>
            <a:endParaRPr lang="en-US" sz="1600" dirty="0">
              <a:latin typeface="Google Sans"/>
            </a:endParaRPr>
          </a:p>
          <a:p>
            <a:pPr marL="1200150" lvl="2" indent="-285750">
              <a:buFont typeface="Arial" panose="020B0604020202020204" pitchFamily="34" charset="0"/>
              <a:buChar char="•"/>
            </a:pPr>
            <a:r>
              <a:rPr lang="en-US" sz="1600" dirty="0">
                <a:latin typeface="Google Sans"/>
                <a:sym typeface="+mn-ea"/>
              </a:rPr>
              <a:t>Influencer Partnerships: Local food influencers sharing their dining experience at </a:t>
            </a:r>
            <a:r>
              <a:rPr lang="en-US" sz="1600" dirty="0" err="1">
                <a:latin typeface="Google Sans"/>
                <a:sym typeface="+mn-ea"/>
              </a:rPr>
              <a:t>ThaiToGo</a:t>
            </a:r>
            <a:r>
              <a:rPr lang="en-US" sz="1600" dirty="0">
                <a:latin typeface="Google Sans"/>
                <a:sym typeface="+mn-ea"/>
              </a:rPr>
              <a:t>.</a:t>
            </a:r>
            <a:endParaRPr lang="en-US" sz="1600" dirty="0">
              <a:latin typeface="Google Sans"/>
            </a:endParaRPr>
          </a:p>
          <a:p>
            <a:pPr marL="342900" indent="-342900">
              <a:buAutoNum type="arabicPeriod"/>
            </a:pPr>
            <a:endParaRPr lang="en-US" sz="1600" dirty="0">
              <a:latin typeface="Google Sans"/>
            </a:endParaRPr>
          </a:p>
          <a:p>
            <a:pPr marL="0" indent="0">
              <a:buNone/>
            </a:pPr>
            <a:r>
              <a:rPr lang="en-US" b="1" dirty="0">
                <a:solidFill>
                  <a:srgbClr val="7030A0"/>
                </a:solidFill>
                <a:latin typeface="Google Sans"/>
              </a:rPr>
              <a:t>4.    Action</a:t>
            </a:r>
          </a:p>
          <a:p>
            <a:pPr marL="742950" lvl="1" indent="-285750">
              <a:buFont typeface="Arial" panose="020B0604020202020204" pitchFamily="34" charset="0"/>
              <a:buChar char="•"/>
            </a:pPr>
            <a:r>
              <a:rPr lang="en-US" sz="1600" b="1" dirty="0">
                <a:latin typeface="Google Sans"/>
              </a:rPr>
              <a:t>Channels:</a:t>
            </a:r>
          </a:p>
          <a:p>
            <a:pPr marL="1200150" lvl="2" indent="-285750">
              <a:buFont typeface="Arial" panose="020B0604020202020204" pitchFamily="34" charset="0"/>
              <a:buChar char="•"/>
            </a:pPr>
            <a:r>
              <a:rPr lang="en-US" sz="1600" dirty="0">
                <a:latin typeface="Google Sans"/>
              </a:rPr>
              <a:t>Website</a:t>
            </a:r>
          </a:p>
          <a:p>
            <a:pPr marL="1200150" lvl="2" indent="-285750">
              <a:buFont typeface="Arial" panose="020B0604020202020204" pitchFamily="34" charset="0"/>
              <a:buChar char="•"/>
            </a:pPr>
            <a:r>
              <a:rPr lang="en-US" sz="1600" dirty="0">
                <a:latin typeface="Google Sans"/>
              </a:rPr>
              <a:t>WhatsApp</a:t>
            </a:r>
          </a:p>
          <a:p>
            <a:pPr marL="1200150" lvl="2" indent="-285750">
              <a:buFont typeface="Arial" panose="020B0604020202020204" pitchFamily="34" charset="0"/>
              <a:buChar char="•"/>
            </a:pPr>
            <a:r>
              <a:rPr lang="en-US" sz="1600" dirty="0">
                <a:latin typeface="Google Sans"/>
              </a:rPr>
              <a:t>Phone Calls</a:t>
            </a:r>
          </a:p>
          <a:p>
            <a:pPr marL="742950" lvl="1" indent="-285750">
              <a:buFont typeface="Arial" panose="020B0604020202020204" pitchFamily="34" charset="0"/>
              <a:buChar char="•"/>
            </a:pPr>
            <a:r>
              <a:rPr lang="en-US" sz="1600" b="1" dirty="0">
                <a:latin typeface="Google Sans"/>
              </a:rPr>
              <a:t>Content:</a:t>
            </a:r>
          </a:p>
          <a:p>
            <a:pPr marL="1200150" lvl="2" indent="-285750">
              <a:buFont typeface="Arial" panose="020B0604020202020204" pitchFamily="34" charset="0"/>
              <a:buChar char="•"/>
            </a:pPr>
            <a:r>
              <a:rPr lang="en-US" sz="1600" dirty="0">
                <a:latin typeface="Google Sans"/>
              </a:rPr>
              <a:t>Website: "Order Online Now for Fast Delivery!"</a:t>
            </a:r>
          </a:p>
          <a:p>
            <a:pPr marL="1200150" lvl="2" indent="-285750">
              <a:buFont typeface="Arial" panose="020B0604020202020204" pitchFamily="34" charset="0"/>
              <a:buChar char="•"/>
            </a:pPr>
            <a:r>
              <a:rPr lang="en-US" sz="1600" dirty="0">
                <a:latin typeface="Google Sans"/>
              </a:rPr>
              <a:t>WhatsApp: "Place your order via WhatsApp for a quick and easy experience."</a:t>
            </a:r>
          </a:p>
          <a:p>
            <a:pPr marL="1200150" lvl="2" indent="-285750">
              <a:buFont typeface="Arial" panose="020B0604020202020204" pitchFamily="34" charset="0"/>
              <a:buChar char="•"/>
            </a:pPr>
            <a:r>
              <a:rPr lang="en-US" sz="1600" dirty="0">
                <a:latin typeface="Google Sans"/>
              </a:rPr>
              <a:t>Phone Calls: "Call us to make a reservation or place a takeout order."</a:t>
            </a:r>
          </a:p>
        </p:txBody>
      </p:sp>
    </p:spTree>
    <p:extLst>
      <p:ext uri="{BB962C8B-B14F-4D97-AF65-F5344CB8AC3E}">
        <p14:creationId xmlns:p14="http://schemas.microsoft.com/office/powerpoint/2010/main" val="3401281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FA0B67-409A-4354-CBE9-88E264B124FC}"/>
              </a:ext>
            </a:extLst>
          </p:cNvPr>
          <p:cNvSpPr txBox="1"/>
          <p:nvPr/>
        </p:nvSpPr>
        <p:spPr>
          <a:xfrm>
            <a:off x="4104640" y="726440"/>
            <a:ext cx="5953760" cy="707886"/>
          </a:xfrm>
          <a:prstGeom prst="rect">
            <a:avLst/>
          </a:prstGeom>
          <a:noFill/>
        </p:spPr>
        <p:txBody>
          <a:bodyPr wrap="square" rtlCol="0">
            <a:spAutoFit/>
          </a:bodyPr>
          <a:lstStyle/>
          <a:p>
            <a:r>
              <a:rPr lang="en-SG" sz="4000" b="1" dirty="0">
                <a:solidFill>
                  <a:srgbClr val="4619B7"/>
                </a:solidFill>
              </a:rPr>
              <a:t>SMART Goals</a:t>
            </a:r>
          </a:p>
        </p:txBody>
      </p:sp>
      <p:graphicFrame>
        <p:nvGraphicFramePr>
          <p:cNvPr id="3" name="Google Shape;486;g2740ba676fe_0_276">
            <a:extLst>
              <a:ext uri="{FF2B5EF4-FFF2-40B4-BE49-F238E27FC236}">
                <a16:creationId xmlns:a16="http://schemas.microsoft.com/office/drawing/2014/main" id="{9EFE463B-69AD-BA07-1EAD-4146D21060BF}"/>
              </a:ext>
            </a:extLst>
          </p:cNvPr>
          <p:cNvGraphicFramePr/>
          <p:nvPr>
            <p:extLst>
              <p:ext uri="{D42A27DB-BD31-4B8C-83A1-F6EECF244321}">
                <p14:modId xmlns:p14="http://schemas.microsoft.com/office/powerpoint/2010/main" val="177061902"/>
              </p:ext>
            </p:extLst>
          </p:nvPr>
        </p:nvGraphicFramePr>
        <p:xfrm>
          <a:off x="768928" y="1537855"/>
          <a:ext cx="10681854" cy="4436916"/>
        </p:xfrm>
        <a:graphic>
          <a:graphicData uri="http://schemas.openxmlformats.org/drawingml/2006/table">
            <a:tbl>
              <a:tblPr>
                <a:noFill/>
              </a:tblPr>
              <a:tblGrid>
                <a:gridCol w="1813500">
                  <a:extLst>
                    <a:ext uri="{9D8B030D-6E8A-4147-A177-3AD203B41FA5}">
                      <a16:colId xmlns:a16="http://schemas.microsoft.com/office/drawing/2014/main" val="20000"/>
                    </a:ext>
                  </a:extLst>
                </a:gridCol>
                <a:gridCol w="1664921">
                  <a:extLst>
                    <a:ext uri="{9D8B030D-6E8A-4147-A177-3AD203B41FA5}">
                      <a16:colId xmlns:a16="http://schemas.microsoft.com/office/drawing/2014/main" val="20001"/>
                    </a:ext>
                  </a:extLst>
                </a:gridCol>
                <a:gridCol w="758282">
                  <a:extLst>
                    <a:ext uri="{9D8B030D-6E8A-4147-A177-3AD203B41FA5}">
                      <a16:colId xmlns:a16="http://schemas.microsoft.com/office/drawing/2014/main" val="20002"/>
                    </a:ext>
                  </a:extLst>
                </a:gridCol>
                <a:gridCol w="1474081">
                  <a:extLst>
                    <a:ext uri="{9D8B030D-6E8A-4147-A177-3AD203B41FA5}">
                      <a16:colId xmlns:a16="http://schemas.microsoft.com/office/drawing/2014/main" val="20003"/>
                    </a:ext>
                  </a:extLst>
                </a:gridCol>
                <a:gridCol w="4971070">
                  <a:extLst>
                    <a:ext uri="{9D8B030D-6E8A-4147-A177-3AD203B41FA5}">
                      <a16:colId xmlns:a16="http://schemas.microsoft.com/office/drawing/2014/main" val="20004"/>
                    </a:ext>
                  </a:extLst>
                </a:gridCol>
              </a:tblGrid>
              <a:tr h="480046">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SG" sz="1500" b="1" u="none" strike="noStrike" cap="none">
                          <a:solidFill>
                            <a:schemeClr val="bg1"/>
                          </a:solidFill>
                          <a:latin typeface="Georgia Pro Black" panose="02040A02050405020203" pitchFamily="18" charset="0"/>
                        </a:rPr>
                        <a:t>Channel</a:t>
                      </a:r>
                      <a:endParaRPr sz="1500" b="1" u="none" strike="noStrike" cap="none">
                        <a:solidFill>
                          <a:schemeClr val="bg1"/>
                        </a:solidFill>
                        <a:latin typeface="Georgia Pro Black" panose="02040A02050405020203" pitchFamily="18" charset="0"/>
                      </a:endParaRPr>
                    </a:p>
                  </a:txBody>
                  <a:tcPr marL="74283" marR="74283" marT="74283" marB="74283">
                    <a:solidFill>
                      <a:srgbClr val="8110C0"/>
                    </a:solidFill>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SG" sz="1500" b="1" u="none" strike="noStrike" cap="none">
                          <a:solidFill>
                            <a:schemeClr val="bg1"/>
                          </a:solidFill>
                          <a:latin typeface="Georgia Pro Black" panose="02040A02050405020203" pitchFamily="18" charset="0"/>
                        </a:rPr>
                        <a:t>Metric</a:t>
                      </a:r>
                      <a:endParaRPr sz="1500" b="1" u="none" strike="noStrike" cap="none">
                        <a:solidFill>
                          <a:schemeClr val="bg1"/>
                        </a:solidFill>
                        <a:latin typeface="Georgia Pro Black" panose="02040A02050405020203" pitchFamily="18" charset="0"/>
                      </a:endParaRPr>
                    </a:p>
                  </a:txBody>
                  <a:tcPr marL="74283" marR="74283" marT="74283" marB="74283">
                    <a:solidFill>
                      <a:srgbClr val="8110C0"/>
                    </a:solidFill>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SG" sz="1500" b="1" u="none" strike="noStrike" cap="none">
                          <a:solidFill>
                            <a:schemeClr val="bg1"/>
                          </a:solidFill>
                          <a:latin typeface="Georgia Pro Black" panose="02040A02050405020203" pitchFamily="18" charset="0"/>
                        </a:rPr>
                        <a:t>KPI</a:t>
                      </a:r>
                      <a:endParaRPr sz="1500" b="1" u="none" strike="noStrike" cap="none">
                        <a:solidFill>
                          <a:schemeClr val="bg1"/>
                        </a:solidFill>
                        <a:latin typeface="Georgia Pro Black" panose="02040A02050405020203" pitchFamily="18" charset="0"/>
                      </a:endParaRPr>
                    </a:p>
                  </a:txBody>
                  <a:tcPr marL="74283" marR="74283" marT="74283" marB="74283">
                    <a:solidFill>
                      <a:srgbClr val="8110C0"/>
                    </a:solidFill>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SG" sz="1500" b="1" u="none" strike="noStrike" cap="none" dirty="0">
                          <a:solidFill>
                            <a:schemeClr val="bg1"/>
                          </a:solidFill>
                          <a:latin typeface="Georgia Pro Black" panose="02040A02050405020203" pitchFamily="18" charset="0"/>
                        </a:rPr>
                        <a:t>Duration</a:t>
                      </a:r>
                      <a:endParaRPr sz="1500" b="1" u="none" strike="noStrike" cap="none" dirty="0">
                        <a:solidFill>
                          <a:schemeClr val="bg1"/>
                        </a:solidFill>
                        <a:latin typeface="Georgia Pro Black" panose="02040A02050405020203" pitchFamily="18" charset="0"/>
                      </a:endParaRPr>
                    </a:p>
                  </a:txBody>
                  <a:tcPr marL="74283" marR="74283" marT="74283" marB="74283">
                    <a:solidFill>
                      <a:srgbClr val="8110C0"/>
                    </a:solidFill>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SG" sz="1500" b="1" u="none" strike="noStrike" cap="none" dirty="0">
                          <a:solidFill>
                            <a:schemeClr val="bg1"/>
                          </a:solidFill>
                          <a:latin typeface="Georgia Pro Black" panose="02040A02050405020203" pitchFamily="18" charset="0"/>
                        </a:rPr>
                        <a:t>Notes (if any)</a:t>
                      </a:r>
                      <a:endParaRPr sz="1500" b="1" u="none" strike="noStrike" cap="none" dirty="0">
                        <a:solidFill>
                          <a:schemeClr val="bg1"/>
                        </a:solidFill>
                        <a:latin typeface="Georgia Pro Black" panose="02040A02050405020203" pitchFamily="18" charset="0"/>
                      </a:endParaRPr>
                    </a:p>
                  </a:txBody>
                  <a:tcPr marL="74283" marR="74283" marT="74283" marB="74283">
                    <a:solidFill>
                      <a:srgbClr val="8110C0"/>
                    </a:solidFill>
                  </a:tcPr>
                </a:tc>
                <a:extLst>
                  <a:ext uri="{0D108BD9-81ED-4DB2-BD59-A6C34878D82A}">
                    <a16:rowId xmlns:a16="http://schemas.microsoft.com/office/drawing/2014/main" val="10000"/>
                  </a:ext>
                </a:extLst>
              </a:tr>
              <a:tr h="771002">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a:t>Landing Page</a:t>
                      </a:r>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dirty="0"/>
                        <a:t>Conversion rate</a:t>
                      </a:r>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a:t>+</a:t>
                      </a:r>
                      <a:r>
                        <a:rPr lang="en-US" altLang="en-SG" sz="1500" u="none" strike="noStrike" cap="none"/>
                        <a:t>15</a:t>
                      </a:r>
                      <a:r>
                        <a:rPr lang="en-SG" sz="1500" u="none" strike="noStrike" cap="none"/>
                        <a:t>%</a:t>
                      </a:r>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a:t>in 3 months time</a:t>
                      </a:r>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a:t>Optimize the landing page with compelling content and a clear call to action (CTA)</a:t>
                      </a:r>
                    </a:p>
                  </a:txBody>
                  <a:tcPr marL="74283" marR="74283" marT="74283" marB="74283">
                    <a:solidFill>
                      <a:srgbClr val="CCCCFF"/>
                    </a:solidFill>
                  </a:tcPr>
                </a:tc>
                <a:extLst>
                  <a:ext uri="{0D108BD9-81ED-4DB2-BD59-A6C34878D82A}">
                    <a16:rowId xmlns:a16="http://schemas.microsoft.com/office/drawing/2014/main" val="10001"/>
                  </a:ext>
                </a:extLst>
              </a:tr>
              <a:tr h="1061956">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dirty="0"/>
                        <a:t>Website</a:t>
                      </a:r>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a:t>Online orders</a:t>
                      </a:r>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a:t>+20%</a:t>
                      </a:r>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a:t>in 3 months time</a:t>
                      </a:r>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dirty="0"/>
                        <a:t>Improve user experience on the website, making it easier for customers to place orders. Promote online ordering through social media and email campaigns.</a:t>
                      </a:r>
                    </a:p>
                  </a:txBody>
                  <a:tcPr marL="74283" marR="74283" marT="74283" marB="74283">
                    <a:solidFill>
                      <a:srgbClr val="CCCCFF"/>
                    </a:solidFill>
                  </a:tcPr>
                </a:tc>
                <a:extLst>
                  <a:ext uri="{0D108BD9-81ED-4DB2-BD59-A6C34878D82A}">
                    <a16:rowId xmlns:a16="http://schemas.microsoft.com/office/drawing/2014/main" val="10002"/>
                  </a:ext>
                </a:extLst>
              </a:tr>
              <a:tr h="1061956">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dirty="0"/>
                        <a:t>Social Media (Facebook)</a:t>
                      </a:r>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a:t>Number of followers</a:t>
                      </a:r>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a:sym typeface="+mn-ea"/>
                        </a:rPr>
                        <a:t>+25%</a:t>
                      </a:r>
                      <a:endParaRPr lang="en-SG" sz="1500" u="none" strike="noStrike" cap="none"/>
                    </a:p>
                    <a:p>
                      <a:pPr marL="0" marR="0" lvl="0" algn="l" rtl="0">
                        <a:lnSpc>
                          <a:spcPct val="100000"/>
                        </a:lnSpc>
                        <a:spcBef>
                          <a:spcPts val="0"/>
                        </a:spcBef>
                        <a:spcAft>
                          <a:spcPts val="0"/>
                        </a:spcAft>
                        <a:buClr>
                          <a:srgbClr val="000000"/>
                        </a:buClr>
                        <a:buSzPts val="1400"/>
                        <a:buFont typeface="Arial" panose="020B0604020202020204"/>
                        <a:buNone/>
                      </a:pPr>
                      <a:endParaRPr lang="en-SG" sz="1500" u="none" strike="noStrike" cap="none"/>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dirty="0">
                          <a:sym typeface="+mn-ea"/>
                        </a:rPr>
                        <a:t>in 3 months time</a:t>
                      </a:r>
                      <a:endParaRPr lang="en-SG" sz="1500" u="none" strike="noStrike" cap="none" dirty="0"/>
                    </a:p>
                  </a:txBody>
                  <a:tcPr marL="74283" marR="74283" marT="74283" marB="74283">
                    <a:solidFill>
                      <a:srgbClr val="CCCCFF"/>
                    </a:solidFill>
                  </a:tcPr>
                </a:tc>
                <a:tc>
                  <a:txBody>
                    <a:bodyPr/>
                    <a:lstStyle/>
                    <a:p>
                      <a:pPr marL="0" marR="0" lvl="0" algn="l" rtl="0">
                        <a:lnSpc>
                          <a:spcPct val="100000"/>
                        </a:lnSpc>
                        <a:spcBef>
                          <a:spcPts val="0"/>
                        </a:spcBef>
                        <a:spcAft>
                          <a:spcPts val="0"/>
                        </a:spcAft>
                        <a:buClr>
                          <a:srgbClr val="000000"/>
                        </a:buClr>
                        <a:buSzPts val="1400"/>
                        <a:buFont typeface="Arial" panose="020B0604020202020204"/>
                        <a:buNone/>
                      </a:pPr>
                      <a:r>
                        <a:rPr lang="en-SG" sz="1500" u="none" strike="noStrike" cap="none" dirty="0"/>
                        <a:t>Focus on engaging posts and Facebook Ads targeting food lovers. Share content like customer testimonials, behind-the-scenes, and promotions.</a:t>
                      </a:r>
                    </a:p>
                  </a:txBody>
                  <a:tcPr marL="74283" marR="74283" marT="74283" marB="74283">
                    <a:solidFill>
                      <a:srgbClr val="CCCCFF"/>
                    </a:solidFill>
                  </a:tcPr>
                </a:tc>
                <a:extLst>
                  <a:ext uri="{0D108BD9-81ED-4DB2-BD59-A6C34878D82A}">
                    <a16:rowId xmlns:a16="http://schemas.microsoft.com/office/drawing/2014/main" val="10003"/>
                  </a:ext>
                </a:extLst>
              </a:tr>
              <a:tr h="1061956">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SG" sz="1500" u="none" strike="noStrike" cap="none" dirty="0"/>
                        <a:t>Social Media (</a:t>
                      </a:r>
                      <a:r>
                        <a:rPr sz="1500" u="none" strike="noStrike" cap="none" dirty="0"/>
                        <a:t>Instagram</a:t>
                      </a:r>
                      <a:r>
                        <a:rPr lang="en-SG" sz="1500" u="none" strike="noStrike" cap="none" dirty="0"/>
                        <a:t>)</a:t>
                      </a:r>
                      <a:endParaRPr sz="1500" u="none" strike="noStrike" cap="none" dirty="0"/>
                    </a:p>
                  </a:txBody>
                  <a:tcPr marL="74283" marR="74283" marT="74283" marB="74283">
                    <a:solidFill>
                      <a:srgbClr val="CCCCFF"/>
                    </a:solidFill>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sz="1500" u="none" strike="noStrike" cap="none"/>
                        <a:t>Engagement rate (likes, comments, shares)</a:t>
                      </a:r>
                    </a:p>
                  </a:txBody>
                  <a:tcPr marL="74283" marR="74283" marT="74283" marB="74283">
                    <a:solidFill>
                      <a:srgbClr val="CCCCFF"/>
                    </a:solidFill>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SG" sz="1500">
                          <a:sym typeface="+mn-ea"/>
                        </a:rPr>
                        <a:t>+</a:t>
                      </a:r>
                      <a:r>
                        <a:rPr lang="en-US" altLang="en-SG" sz="1500">
                          <a:sym typeface="+mn-ea"/>
                        </a:rPr>
                        <a:t>10</a:t>
                      </a:r>
                      <a:r>
                        <a:rPr lang="en-SG" sz="1500">
                          <a:sym typeface="+mn-ea"/>
                        </a:rPr>
                        <a:t>%</a:t>
                      </a:r>
                      <a:endParaRPr lang="en-SG" sz="15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endParaRPr sz="1500" u="none" strike="noStrike" cap="none"/>
                    </a:p>
                  </a:txBody>
                  <a:tcPr marL="74283" marR="74283" marT="74283" marB="74283">
                    <a:solidFill>
                      <a:srgbClr val="CCCCFF"/>
                    </a:solidFill>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SG" sz="1500" dirty="0">
                          <a:sym typeface="+mn-ea"/>
                        </a:rPr>
                        <a:t>in 3 months time</a:t>
                      </a:r>
                      <a:endParaRPr lang="en-SG" sz="15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500" u="none" strike="noStrike" cap="none" dirty="0"/>
                    </a:p>
                  </a:txBody>
                  <a:tcPr marL="74283" marR="74283" marT="74283" marB="74283">
                    <a:solidFill>
                      <a:srgbClr val="CCCCFF"/>
                    </a:solidFill>
                  </a:tcPr>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sz="1500" u="none" strike="noStrike" cap="none" dirty="0"/>
                        <a:t>Utilize high-quality images and Instagram Stories. Engage with followers through interactive content like polls and Q&amp;A sessions.</a:t>
                      </a:r>
                    </a:p>
                  </a:txBody>
                  <a:tcPr marL="74283" marR="74283" marT="74283" marB="74283">
                    <a:solidFill>
                      <a:srgbClr val="CCCC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00751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 name="Picture 11">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FDF8837B-BAE2-489A-8F93-69216307D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bowls of food&#10;&#10;Description automatically generated">
            <a:extLst>
              <a:ext uri="{FF2B5EF4-FFF2-40B4-BE49-F238E27FC236}">
                <a16:creationId xmlns:a16="http://schemas.microsoft.com/office/drawing/2014/main" id="{091D9254-910B-FB15-B748-AE7C720B0D2A}"/>
              </a:ext>
            </a:extLst>
          </p:cNvPr>
          <p:cNvPicPr>
            <a:picLocks noChangeAspect="1"/>
          </p:cNvPicPr>
          <p:nvPr/>
        </p:nvPicPr>
        <p:blipFill>
          <a:blip r:embed="rId4">
            <a:alphaModFix amt="50000"/>
            <a:extLst>
              <a:ext uri="{28A0092B-C50C-407E-A947-70E740481C1C}">
                <a14:useLocalDpi xmlns:a14="http://schemas.microsoft.com/office/drawing/2010/main" val="0"/>
              </a:ext>
            </a:extLst>
          </a:blip>
          <a:srcRect t="21089" b="22661"/>
          <a:stretch/>
        </p:blipFill>
        <p:spPr>
          <a:xfrm>
            <a:off x="20" y="10"/>
            <a:ext cx="12191980" cy="6857990"/>
          </a:xfrm>
          <a:prstGeom prst="rect">
            <a:avLst/>
          </a:prstGeom>
        </p:spPr>
      </p:pic>
      <p:sp>
        <p:nvSpPr>
          <p:cNvPr id="2" name="TextBox 1">
            <a:extLst>
              <a:ext uri="{FF2B5EF4-FFF2-40B4-BE49-F238E27FC236}">
                <a16:creationId xmlns:a16="http://schemas.microsoft.com/office/drawing/2014/main" id="{5581A06E-1E8B-CB15-B82C-3D335E0D4240}"/>
              </a:ext>
            </a:extLst>
          </p:cNvPr>
          <p:cNvSpPr txBox="1"/>
          <p:nvPr/>
        </p:nvSpPr>
        <p:spPr>
          <a:xfrm>
            <a:off x="2692398" y="1871131"/>
            <a:ext cx="6815669" cy="151553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000" b="1" dirty="0">
                <a:ln w="3175" cmpd="sng">
                  <a:noFill/>
                </a:ln>
                <a:solidFill>
                  <a:srgbClr val="FF99FF"/>
                </a:solidFill>
                <a:latin typeface="+mj-lt"/>
                <a:ea typeface="+mj-ea"/>
                <a:cs typeface="+mj-cs"/>
              </a:rPr>
              <a:t>MARKETING EXECUTION</a:t>
            </a:r>
          </a:p>
        </p:txBody>
      </p:sp>
      <p:cxnSp>
        <p:nvCxnSpPr>
          <p:cNvPr id="19" name="Straight Connector 18">
            <a:extLst>
              <a:ext uri="{FF2B5EF4-FFF2-40B4-BE49-F238E27FC236}">
                <a16:creationId xmlns:a16="http://schemas.microsoft.com/office/drawing/2014/main" id="{B48BEE9B-A2F4-4BF3-9EAD-16E1A7FC2D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99932" y="3510608"/>
            <a:ext cx="512064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1143379"/>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2" name="Picture 2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5" name="Picture 44">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4" name="TextBox 3">
            <a:extLst>
              <a:ext uri="{FF2B5EF4-FFF2-40B4-BE49-F238E27FC236}">
                <a16:creationId xmlns:a16="http://schemas.microsoft.com/office/drawing/2014/main" id="{790A7B76-4D46-DB43-21D6-BE9C656B2011}"/>
              </a:ext>
            </a:extLst>
          </p:cNvPr>
          <p:cNvSpPr txBox="1"/>
          <p:nvPr/>
        </p:nvSpPr>
        <p:spPr>
          <a:xfrm>
            <a:off x="997528" y="982132"/>
            <a:ext cx="4094017" cy="2823880"/>
          </a:xfrm>
          <a:prstGeom prst="rect">
            <a:avLst/>
          </a:prstGeom>
        </p:spPr>
        <p:txBody>
          <a:bodyPr vert="horz" lIns="91440" tIns="45720" rIns="91440" bIns="45720" rtlCol="0" anchor="b">
            <a:normAutofit/>
          </a:bodyPr>
          <a:lstStyle/>
          <a:p>
            <a:pPr algn="ctr">
              <a:spcBef>
                <a:spcPct val="0"/>
              </a:spcBef>
              <a:spcAft>
                <a:spcPts val="600"/>
              </a:spcAft>
            </a:pPr>
            <a:r>
              <a:rPr lang="en-US" sz="4800" b="1" dirty="0">
                <a:ln w="3175" cmpd="sng">
                  <a:noFill/>
                </a:ln>
                <a:solidFill>
                  <a:srgbClr val="7030A0"/>
                </a:solidFill>
                <a:latin typeface="+mj-lt"/>
                <a:ea typeface="+mj-ea"/>
                <a:cs typeface="+mj-cs"/>
              </a:rPr>
              <a:t>SEM – Google Search Ads</a:t>
            </a:r>
          </a:p>
        </p:txBody>
      </p:sp>
      <p:pic>
        <p:nvPicPr>
          <p:cNvPr id="2" name="Picture 1" descr="A screenshot of a website&#10;&#10;Description automatically generated">
            <a:extLst>
              <a:ext uri="{FF2B5EF4-FFF2-40B4-BE49-F238E27FC236}">
                <a16:creationId xmlns:a16="http://schemas.microsoft.com/office/drawing/2014/main" id="{D106AE24-3960-9703-AD1A-FA15424236D0}"/>
              </a:ext>
            </a:extLst>
          </p:cNvPr>
          <p:cNvPicPr>
            <a:picLocks noChangeAspect="1"/>
          </p:cNvPicPr>
          <p:nvPr/>
        </p:nvPicPr>
        <p:blipFill>
          <a:blip r:embed="rId7"/>
          <a:stretch>
            <a:fillRect/>
          </a:stretch>
        </p:blipFill>
        <p:spPr>
          <a:xfrm>
            <a:off x="5841111" y="982131"/>
            <a:ext cx="4624580" cy="4893735"/>
          </a:xfrm>
          <a:prstGeom prst="rect">
            <a:avLst/>
          </a:prstGeom>
          <a:ln w="57150" cmpd="thickThin">
            <a:solidFill>
              <a:srgbClr val="7F7F7F"/>
            </a:solidFill>
            <a:miter lim="800000"/>
          </a:ln>
        </p:spPr>
      </p:pic>
    </p:spTree>
    <p:extLst>
      <p:ext uri="{BB962C8B-B14F-4D97-AF65-F5344CB8AC3E}">
        <p14:creationId xmlns:p14="http://schemas.microsoft.com/office/powerpoint/2010/main" val="1860944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832FE2-FE57-DC94-5516-A473BEE8D65C}"/>
              </a:ext>
            </a:extLst>
          </p:cNvPr>
          <p:cNvSpPr txBox="1"/>
          <p:nvPr/>
        </p:nvSpPr>
        <p:spPr>
          <a:xfrm>
            <a:off x="1676399" y="566058"/>
            <a:ext cx="9710057" cy="707886"/>
          </a:xfrm>
          <a:prstGeom prst="rect">
            <a:avLst/>
          </a:prstGeom>
          <a:noFill/>
        </p:spPr>
        <p:txBody>
          <a:bodyPr wrap="square" rtlCol="0">
            <a:spAutoFit/>
          </a:bodyPr>
          <a:lstStyle/>
          <a:p>
            <a:r>
              <a:rPr lang="en-SG" sz="4000" b="1" dirty="0">
                <a:solidFill>
                  <a:srgbClr val="4619B7"/>
                </a:solidFill>
              </a:rPr>
              <a:t>SEM – Google Search Ads (Ads </a:t>
            </a:r>
            <a:r>
              <a:rPr lang="en-SG" sz="4000" b="1" dirty="0" err="1">
                <a:solidFill>
                  <a:srgbClr val="4619B7"/>
                </a:solidFill>
              </a:rPr>
              <a:t>Mockup</a:t>
            </a:r>
            <a:r>
              <a:rPr lang="en-SG" sz="4000" b="1" dirty="0">
                <a:solidFill>
                  <a:srgbClr val="4619B7"/>
                </a:solidFill>
              </a:rPr>
              <a:t>)</a:t>
            </a:r>
          </a:p>
        </p:txBody>
      </p:sp>
      <p:pic>
        <p:nvPicPr>
          <p:cNvPr id="5" name="Picture 4">
            <a:extLst>
              <a:ext uri="{FF2B5EF4-FFF2-40B4-BE49-F238E27FC236}">
                <a16:creationId xmlns:a16="http://schemas.microsoft.com/office/drawing/2014/main" id="{44E5DA41-237C-8E2D-B248-2FB41F40B21E}"/>
              </a:ext>
            </a:extLst>
          </p:cNvPr>
          <p:cNvPicPr>
            <a:picLocks noChangeAspect="1"/>
          </p:cNvPicPr>
          <p:nvPr/>
        </p:nvPicPr>
        <p:blipFill>
          <a:blip r:embed="rId2"/>
          <a:stretch>
            <a:fillRect/>
          </a:stretch>
        </p:blipFill>
        <p:spPr>
          <a:xfrm>
            <a:off x="805544" y="1273944"/>
            <a:ext cx="10580911" cy="4997562"/>
          </a:xfrm>
          <a:prstGeom prst="rect">
            <a:avLst/>
          </a:prstGeom>
        </p:spPr>
      </p:pic>
    </p:spTree>
    <p:extLst>
      <p:ext uri="{BB962C8B-B14F-4D97-AF65-F5344CB8AC3E}">
        <p14:creationId xmlns:p14="http://schemas.microsoft.com/office/powerpoint/2010/main" val="1190322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41ADB-C726-3536-CC8A-E655A8275921}"/>
              </a:ext>
            </a:extLst>
          </p:cNvPr>
          <p:cNvSpPr txBox="1"/>
          <p:nvPr/>
        </p:nvSpPr>
        <p:spPr>
          <a:xfrm>
            <a:off x="1291771" y="595087"/>
            <a:ext cx="10116457" cy="707886"/>
          </a:xfrm>
          <a:prstGeom prst="rect">
            <a:avLst/>
          </a:prstGeom>
          <a:noFill/>
        </p:spPr>
        <p:txBody>
          <a:bodyPr wrap="square" rtlCol="0">
            <a:spAutoFit/>
          </a:bodyPr>
          <a:lstStyle/>
          <a:p>
            <a:r>
              <a:rPr lang="en-SG" sz="4000" b="1" dirty="0">
                <a:solidFill>
                  <a:srgbClr val="4619B7"/>
                </a:solidFill>
              </a:rPr>
              <a:t>SEM – Google Search Ads (Target Audience)</a:t>
            </a:r>
          </a:p>
        </p:txBody>
      </p:sp>
      <p:pic>
        <p:nvPicPr>
          <p:cNvPr id="5" name="Picture 4">
            <a:extLst>
              <a:ext uri="{FF2B5EF4-FFF2-40B4-BE49-F238E27FC236}">
                <a16:creationId xmlns:a16="http://schemas.microsoft.com/office/drawing/2014/main" id="{01D50FA8-5DE8-2F54-C9EA-8BC569804135}"/>
              </a:ext>
            </a:extLst>
          </p:cNvPr>
          <p:cNvPicPr>
            <a:picLocks noChangeAspect="1"/>
          </p:cNvPicPr>
          <p:nvPr/>
        </p:nvPicPr>
        <p:blipFill>
          <a:blip r:embed="rId2"/>
          <a:stretch>
            <a:fillRect/>
          </a:stretch>
        </p:blipFill>
        <p:spPr>
          <a:xfrm>
            <a:off x="762000" y="1492380"/>
            <a:ext cx="10646227" cy="4429449"/>
          </a:xfrm>
          <a:prstGeom prst="rect">
            <a:avLst/>
          </a:prstGeom>
        </p:spPr>
      </p:pic>
    </p:spTree>
    <p:extLst>
      <p:ext uri="{BB962C8B-B14F-4D97-AF65-F5344CB8AC3E}">
        <p14:creationId xmlns:p14="http://schemas.microsoft.com/office/powerpoint/2010/main" val="3874655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6" name="Picture 15">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9" name="Straight Connector 18">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1" name="Rectangle 20">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4" name="Picture 23">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6" name="Picture 25">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7" name="Picture 26">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extBox 1">
            <a:extLst>
              <a:ext uri="{FF2B5EF4-FFF2-40B4-BE49-F238E27FC236}">
                <a16:creationId xmlns:a16="http://schemas.microsoft.com/office/drawing/2014/main" id="{CE4E05BD-61C4-FF4F-CCF5-38949B753D94}"/>
              </a:ext>
            </a:extLst>
          </p:cNvPr>
          <p:cNvSpPr txBox="1"/>
          <p:nvPr/>
        </p:nvSpPr>
        <p:spPr>
          <a:xfrm>
            <a:off x="7535825" y="982132"/>
            <a:ext cx="3360772" cy="1303867"/>
          </a:xfrm>
          <a:prstGeom prst="rect">
            <a:avLst/>
          </a:prstGeom>
        </p:spPr>
        <p:txBody>
          <a:bodyPr vert="horz" lIns="91440" tIns="45720" rIns="91440" bIns="45720" rtlCol="0" anchor="ctr">
            <a:normAutofit fontScale="85000" lnSpcReduction="20000"/>
          </a:bodyPr>
          <a:lstStyle/>
          <a:p>
            <a:pPr marL="0" marR="0" lvl="0" indent="0" algn="ctr">
              <a:lnSpc>
                <a:spcPct val="90000"/>
              </a:lnSpc>
              <a:spcBef>
                <a:spcPct val="0"/>
              </a:spcBef>
              <a:spcAft>
                <a:spcPts val="600"/>
              </a:spcAft>
              <a:buClr>
                <a:srgbClr val="000000"/>
              </a:buClr>
              <a:buSzPts val="2800"/>
            </a:pPr>
            <a:r>
              <a:rPr lang="en-US" sz="4100" b="1" i="0" u="none" strike="noStrike" dirty="0">
                <a:ln w="3175" cmpd="sng">
                  <a:noFill/>
                </a:ln>
                <a:solidFill>
                  <a:srgbClr val="4619B7"/>
                </a:solidFill>
                <a:latin typeface="Georgia Pro Black" panose="02040A02050405020203" pitchFamily="18" charset="0"/>
                <a:ea typeface="+mj-ea"/>
                <a:cs typeface="+mj-cs"/>
                <a:sym typeface="Montserrat SemiBold"/>
              </a:rPr>
              <a:t>Unique Value Proposition</a:t>
            </a:r>
            <a:endParaRPr lang="en-US" sz="4100" b="0" i="0" u="none" strike="noStrike" dirty="0">
              <a:ln w="3175" cmpd="sng">
                <a:noFill/>
              </a:ln>
              <a:solidFill>
                <a:srgbClr val="4619B7"/>
              </a:solidFill>
              <a:latin typeface="Georgia Pro Black" panose="02040A02050405020203" pitchFamily="18" charset="0"/>
              <a:ea typeface="+mj-ea"/>
              <a:cs typeface="+mj-cs"/>
              <a:sym typeface="Arial"/>
            </a:endParaRPr>
          </a:p>
        </p:txBody>
      </p:sp>
      <p:sp>
        <p:nvSpPr>
          <p:cNvPr id="29" name="Rectangle 28">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745966F-7858-A3AB-F2DF-C8D6DC8F14AA}"/>
              </a:ext>
            </a:extLst>
          </p:cNvPr>
          <p:cNvSpPr txBox="1"/>
          <p:nvPr/>
        </p:nvSpPr>
        <p:spPr>
          <a:xfrm>
            <a:off x="7535824" y="2556932"/>
            <a:ext cx="3875888" cy="3318936"/>
          </a:xfrm>
          <a:prstGeom prst="rect">
            <a:avLst/>
          </a:prstGeom>
        </p:spPr>
        <p:txBody>
          <a:bodyPr vert="horz" lIns="91440" tIns="45720" rIns="91440" bIns="45720" rtlCol="0" anchor="t">
            <a:normAutofit fontScale="92500" lnSpcReduction="10000"/>
          </a:bodyPr>
          <a:lstStyle/>
          <a:p>
            <a:pPr marL="285750" indent="-285750">
              <a:lnSpc>
                <a:spcPct val="90000"/>
              </a:lnSpc>
              <a:spcBef>
                <a:spcPct val="20000"/>
              </a:spcBef>
              <a:spcAft>
                <a:spcPts val="600"/>
              </a:spcAft>
              <a:buClr>
                <a:schemeClr val="accent1"/>
              </a:buClr>
              <a:buSzPct val="115000"/>
              <a:buFont typeface="Arial"/>
              <a:buChar char="•"/>
            </a:pPr>
            <a:r>
              <a:rPr lang="en-US" b="1" dirty="0" err="1">
                <a:solidFill>
                  <a:schemeClr val="tx1">
                    <a:lumMod val="85000"/>
                    <a:lumOff val="15000"/>
                  </a:schemeClr>
                </a:solidFill>
              </a:rPr>
              <a:t>ThaiToGo</a:t>
            </a:r>
            <a:r>
              <a:rPr lang="en-US" dirty="0">
                <a:solidFill>
                  <a:schemeClr val="tx1">
                    <a:lumMod val="85000"/>
                    <a:lumOff val="15000"/>
                  </a:schemeClr>
                </a:solidFill>
              </a:rPr>
              <a:t> is a Halal Thai restaurant offering Authentic Thai cuisine with a modern twist. </a:t>
            </a:r>
          </a:p>
          <a:p>
            <a:pPr marL="285750" indent="-285750">
              <a:lnSpc>
                <a:spcPct val="90000"/>
              </a:lnSpc>
              <a:spcBef>
                <a:spcPct val="20000"/>
              </a:spcBef>
              <a:spcAft>
                <a:spcPts val="600"/>
              </a:spcAft>
              <a:buClr>
                <a:schemeClr val="accent1"/>
              </a:buClr>
              <a:buSzPct val="115000"/>
              <a:buFont typeface="Arial"/>
              <a:buChar char="•"/>
            </a:pPr>
            <a:r>
              <a:rPr lang="en-US" b="0" i="0" u="none" strike="noStrike" dirty="0">
                <a:solidFill>
                  <a:schemeClr val="tx1">
                    <a:lumMod val="85000"/>
                    <a:lumOff val="15000"/>
                  </a:schemeClr>
                </a:solidFill>
                <a:sym typeface="Montserrat Medium"/>
              </a:rPr>
              <a:t>Has Fusion Thai, Malay &amp; Western Menu</a:t>
            </a:r>
          </a:p>
          <a:p>
            <a:pPr marL="285750" indent="-285750">
              <a:lnSpc>
                <a:spcPct val="90000"/>
              </a:lnSpc>
              <a:spcBef>
                <a:spcPct val="20000"/>
              </a:spcBef>
              <a:spcAft>
                <a:spcPts val="600"/>
              </a:spcAft>
              <a:buClr>
                <a:schemeClr val="accent1"/>
              </a:buClr>
              <a:buSzPct val="115000"/>
              <a:buFont typeface="Arial"/>
              <a:buChar char="•"/>
            </a:pPr>
            <a:r>
              <a:rPr lang="en-US" b="0" i="0" u="none" strike="noStrike" dirty="0">
                <a:solidFill>
                  <a:schemeClr val="tx1">
                    <a:lumMod val="85000"/>
                    <a:lumOff val="15000"/>
                  </a:schemeClr>
                </a:solidFill>
                <a:sym typeface="Montserrat Medium"/>
              </a:rPr>
              <a:t>Recipes &amp; Taste catered towards locals </a:t>
            </a:r>
          </a:p>
          <a:p>
            <a:pPr marL="285750" indent="-285750">
              <a:lnSpc>
                <a:spcPct val="90000"/>
              </a:lnSpc>
              <a:spcBef>
                <a:spcPct val="20000"/>
              </a:spcBef>
              <a:spcAft>
                <a:spcPts val="600"/>
              </a:spcAft>
              <a:buClr>
                <a:schemeClr val="accent1"/>
              </a:buClr>
              <a:buSzPct val="115000"/>
              <a:buFont typeface="Arial"/>
              <a:buChar char="•"/>
            </a:pPr>
            <a:r>
              <a:rPr lang="en-US" b="0" i="0" u="none" strike="noStrike" dirty="0">
                <a:solidFill>
                  <a:schemeClr val="tx1">
                    <a:lumMod val="85000"/>
                    <a:lumOff val="15000"/>
                  </a:schemeClr>
                </a:solidFill>
                <a:sym typeface="Montserrat Medium"/>
              </a:rPr>
              <a:t>Very flexible menu depending on what the customer wants (bento box, </a:t>
            </a:r>
            <a:r>
              <a:rPr lang="en-US" b="0" i="0" u="none" strike="noStrike" dirty="0" err="1">
                <a:solidFill>
                  <a:schemeClr val="tx1">
                    <a:lumMod val="85000"/>
                    <a:lumOff val="15000"/>
                  </a:schemeClr>
                </a:solidFill>
                <a:sym typeface="Montserrat Medium"/>
              </a:rPr>
              <a:t>lunchset</a:t>
            </a:r>
            <a:r>
              <a:rPr lang="en-US" b="0" i="0" u="none" strike="noStrike" dirty="0">
                <a:solidFill>
                  <a:schemeClr val="tx1">
                    <a:lumMod val="85000"/>
                    <a:lumOff val="15000"/>
                  </a:schemeClr>
                </a:solidFill>
                <a:sym typeface="Montserrat Medium"/>
              </a:rPr>
              <a:t> </a:t>
            </a:r>
            <a:r>
              <a:rPr lang="en-US" b="0" i="0" u="none" strike="noStrike" dirty="0" err="1">
                <a:solidFill>
                  <a:schemeClr val="tx1">
                    <a:lumMod val="85000"/>
                    <a:lumOff val="15000"/>
                  </a:schemeClr>
                </a:solidFill>
                <a:sym typeface="Montserrat Medium"/>
              </a:rPr>
              <a:t>etc</a:t>
            </a:r>
            <a:r>
              <a:rPr lang="en-US" b="0" i="0" u="none" strike="noStrike" dirty="0">
                <a:solidFill>
                  <a:schemeClr val="tx1">
                    <a:lumMod val="85000"/>
                    <a:lumOff val="15000"/>
                  </a:schemeClr>
                </a:solidFill>
                <a:sym typeface="Montserrat Medium"/>
              </a:rPr>
              <a:t>)</a:t>
            </a:r>
          </a:p>
          <a:p>
            <a:pPr marL="285750" indent="-285750">
              <a:lnSpc>
                <a:spcPct val="90000"/>
              </a:lnSpc>
              <a:spcBef>
                <a:spcPct val="20000"/>
              </a:spcBef>
              <a:spcAft>
                <a:spcPts val="600"/>
              </a:spcAft>
              <a:buClr>
                <a:schemeClr val="accent1"/>
              </a:buClr>
              <a:buSzPct val="115000"/>
              <a:buFont typeface="Arial"/>
              <a:buChar char="•"/>
            </a:pPr>
            <a:r>
              <a:rPr lang="en-US" b="0" i="0" u="none" strike="noStrike" dirty="0">
                <a:solidFill>
                  <a:schemeClr val="tx1">
                    <a:lumMod val="85000"/>
                    <a:lumOff val="15000"/>
                  </a:schemeClr>
                </a:solidFill>
                <a:sym typeface="Montserrat Medium"/>
              </a:rPr>
              <a:t>40 seater capability restaurant  that can host parties, gatherings, parties by just ordering at least 20 pax</a:t>
            </a:r>
            <a:endParaRPr lang="en-US" dirty="0">
              <a:solidFill>
                <a:schemeClr val="tx1">
                  <a:lumMod val="85000"/>
                  <a:lumOff val="15000"/>
                </a:schemeClr>
              </a:solidFill>
            </a:endParaRPr>
          </a:p>
        </p:txBody>
      </p:sp>
      <p:pic>
        <p:nvPicPr>
          <p:cNvPr id="10" name="Picture 9" descr="A tray of food on a table&#10;&#10;Description automatically generated">
            <a:extLst>
              <a:ext uri="{FF2B5EF4-FFF2-40B4-BE49-F238E27FC236}">
                <a16:creationId xmlns:a16="http://schemas.microsoft.com/office/drawing/2014/main" id="{484EB007-BE63-0358-F9BF-9732AF5131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141" y="1159951"/>
            <a:ext cx="5767553" cy="4379601"/>
          </a:xfrm>
          <a:prstGeom prst="rect">
            <a:avLst/>
          </a:prstGeom>
        </p:spPr>
      </p:pic>
    </p:spTree>
    <p:extLst>
      <p:ext uri="{BB962C8B-B14F-4D97-AF65-F5344CB8AC3E}">
        <p14:creationId xmlns:p14="http://schemas.microsoft.com/office/powerpoint/2010/main" val="2148409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05D793-7518-A80B-CEAD-9E12A6D241DA}"/>
              </a:ext>
            </a:extLst>
          </p:cNvPr>
          <p:cNvSpPr txBox="1"/>
          <p:nvPr/>
        </p:nvSpPr>
        <p:spPr>
          <a:xfrm>
            <a:off x="1291771" y="595087"/>
            <a:ext cx="10116457" cy="707886"/>
          </a:xfrm>
          <a:prstGeom prst="rect">
            <a:avLst/>
          </a:prstGeom>
          <a:noFill/>
        </p:spPr>
        <p:txBody>
          <a:bodyPr wrap="square" rtlCol="0">
            <a:spAutoFit/>
          </a:bodyPr>
          <a:lstStyle/>
          <a:p>
            <a:r>
              <a:rPr lang="en-SG" sz="4000" b="1" dirty="0">
                <a:solidFill>
                  <a:srgbClr val="4619B7"/>
                </a:solidFill>
              </a:rPr>
              <a:t>SEM – Google Search Ads (Target Audience)</a:t>
            </a:r>
          </a:p>
        </p:txBody>
      </p:sp>
      <p:pic>
        <p:nvPicPr>
          <p:cNvPr id="3" name="Google Shape;891;p60" descr="Screenshot_52">
            <a:extLst>
              <a:ext uri="{FF2B5EF4-FFF2-40B4-BE49-F238E27FC236}">
                <a16:creationId xmlns:a16="http://schemas.microsoft.com/office/drawing/2014/main" id="{EEFB8587-4B94-0E52-2619-ACEAFC8B23D4}"/>
              </a:ext>
            </a:extLst>
          </p:cNvPr>
          <p:cNvPicPr preferRelativeResize="0"/>
          <p:nvPr/>
        </p:nvPicPr>
        <p:blipFill rotWithShape="1">
          <a:blip r:embed="rId2">
            <a:alphaModFix/>
          </a:blip>
          <a:srcRect/>
          <a:stretch/>
        </p:blipFill>
        <p:spPr>
          <a:xfrm>
            <a:off x="841830" y="1489982"/>
            <a:ext cx="10566398" cy="4625340"/>
          </a:xfrm>
          <a:prstGeom prst="rect">
            <a:avLst/>
          </a:prstGeom>
          <a:noFill/>
          <a:ln>
            <a:noFill/>
          </a:ln>
        </p:spPr>
      </p:pic>
    </p:spTree>
    <p:extLst>
      <p:ext uri="{BB962C8B-B14F-4D97-AF65-F5344CB8AC3E}">
        <p14:creationId xmlns:p14="http://schemas.microsoft.com/office/powerpoint/2010/main" val="3755470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2" name="Picture 21">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extBox 1">
            <a:extLst>
              <a:ext uri="{FF2B5EF4-FFF2-40B4-BE49-F238E27FC236}">
                <a16:creationId xmlns:a16="http://schemas.microsoft.com/office/drawing/2014/main" id="{644CE99B-720B-4EF5-8D87-951F5DB3673A}"/>
              </a:ext>
            </a:extLst>
          </p:cNvPr>
          <p:cNvSpPr txBox="1"/>
          <p:nvPr/>
        </p:nvSpPr>
        <p:spPr>
          <a:xfrm>
            <a:off x="1102619" y="4404852"/>
            <a:ext cx="9989677" cy="1054745"/>
          </a:xfrm>
          <a:prstGeom prst="rect">
            <a:avLst/>
          </a:prstGeom>
        </p:spPr>
        <p:txBody>
          <a:bodyPr vert="horz" lIns="91440" tIns="45720" rIns="91440" bIns="45720" rtlCol="0" anchor="b">
            <a:normAutofit/>
          </a:bodyPr>
          <a:lstStyle/>
          <a:p>
            <a:pPr algn="ctr">
              <a:spcBef>
                <a:spcPct val="0"/>
              </a:spcBef>
              <a:spcAft>
                <a:spcPts val="600"/>
              </a:spcAft>
            </a:pPr>
            <a:r>
              <a:rPr lang="en-US" sz="5400" b="1" dirty="0">
                <a:ln w="3175" cmpd="sng">
                  <a:noFill/>
                </a:ln>
                <a:solidFill>
                  <a:srgbClr val="8110C0"/>
                </a:solidFill>
                <a:latin typeface="+mj-lt"/>
                <a:ea typeface="+mj-ea"/>
                <a:cs typeface="+mj-cs"/>
              </a:rPr>
              <a:t>SEM – Google Search Ads</a:t>
            </a:r>
          </a:p>
        </p:txBody>
      </p:sp>
      <p:sp>
        <p:nvSpPr>
          <p:cNvPr id="25" name="Rectangle 24">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A467AE2-B59F-3335-BDEC-05C351ECF7C1}"/>
              </a:ext>
            </a:extLst>
          </p:cNvPr>
          <p:cNvPicPr>
            <a:picLocks noChangeAspect="1"/>
          </p:cNvPicPr>
          <p:nvPr/>
        </p:nvPicPr>
        <p:blipFill>
          <a:blip r:embed="rId7"/>
          <a:stretch>
            <a:fillRect/>
          </a:stretch>
        </p:blipFill>
        <p:spPr>
          <a:xfrm>
            <a:off x="1412683" y="1419654"/>
            <a:ext cx="9372997" cy="2436980"/>
          </a:xfrm>
          <a:prstGeom prst="rect">
            <a:avLst/>
          </a:prstGeom>
        </p:spPr>
      </p:pic>
      <p:cxnSp>
        <p:nvCxnSpPr>
          <p:cNvPr id="27" name="Straight Connector 26">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2641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6"/>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3" name="TextBox 2">
            <a:extLst>
              <a:ext uri="{FF2B5EF4-FFF2-40B4-BE49-F238E27FC236}">
                <a16:creationId xmlns:a16="http://schemas.microsoft.com/office/drawing/2014/main" id="{3F3CF915-9484-1851-677B-C10F91CC3CA3}"/>
              </a:ext>
            </a:extLst>
          </p:cNvPr>
          <p:cNvSpPr txBox="1"/>
          <p:nvPr/>
        </p:nvSpPr>
        <p:spPr>
          <a:xfrm>
            <a:off x="826852" y="872061"/>
            <a:ext cx="3073940" cy="34366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b="1" dirty="0">
                <a:ln w="3175" cmpd="sng">
                  <a:noFill/>
                </a:ln>
                <a:solidFill>
                  <a:srgbClr val="8110C0"/>
                </a:solidFill>
                <a:latin typeface="+mj-lt"/>
                <a:ea typeface="+mj-ea"/>
                <a:cs typeface="+mj-cs"/>
              </a:rPr>
              <a:t>SEM – Google Display Network Ads (Target Audience)</a:t>
            </a:r>
          </a:p>
        </p:txBody>
      </p:sp>
      <p:sp useBgFill="1">
        <p:nvSpPr>
          <p:cNvPr id="23" name="Rectangle 2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ads video" descr="A bowl of food on a green surface&#10;&#10;Description automatically generated">
            <a:hlinkClick r:id="" action="ppaction://media"/>
            <a:extLst>
              <a:ext uri="{FF2B5EF4-FFF2-40B4-BE49-F238E27FC236}">
                <a16:creationId xmlns:a16="http://schemas.microsoft.com/office/drawing/2014/main" id="{7A64BF8B-D537-92E5-8B15-FD23809072B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91056" y="609602"/>
            <a:ext cx="5587749" cy="5587749"/>
          </a:xfrm>
          <a:prstGeom prst="rect">
            <a:avLst/>
          </a:prstGeom>
        </p:spPr>
      </p:pic>
    </p:spTree>
    <p:extLst>
      <p:ext uri="{BB962C8B-B14F-4D97-AF65-F5344CB8AC3E}">
        <p14:creationId xmlns:p14="http://schemas.microsoft.com/office/powerpoint/2010/main" val="38360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5A26DA-7C71-81ED-BFCE-9D5EDDDED2D9}"/>
              </a:ext>
            </a:extLst>
          </p:cNvPr>
          <p:cNvSpPr txBox="1"/>
          <p:nvPr/>
        </p:nvSpPr>
        <p:spPr>
          <a:xfrm>
            <a:off x="3761808" y="566058"/>
            <a:ext cx="6180478" cy="707886"/>
          </a:xfrm>
          <a:prstGeom prst="rect">
            <a:avLst/>
          </a:prstGeom>
          <a:noFill/>
        </p:spPr>
        <p:txBody>
          <a:bodyPr wrap="square" rtlCol="0">
            <a:spAutoFit/>
          </a:bodyPr>
          <a:lstStyle/>
          <a:p>
            <a:r>
              <a:rPr lang="en-SG" sz="4000" b="1" dirty="0">
                <a:solidFill>
                  <a:srgbClr val="4619B7"/>
                </a:solidFill>
              </a:rPr>
              <a:t>SEM – Google Display Ads</a:t>
            </a:r>
          </a:p>
        </p:txBody>
      </p:sp>
      <p:pic>
        <p:nvPicPr>
          <p:cNvPr id="6" name="Picture 5">
            <a:extLst>
              <a:ext uri="{FF2B5EF4-FFF2-40B4-BE49-F238E27FC236}">
                <a16:creationId xmlns:a16="http://schemas.microsoft.com/office/drawing/2014/main" id="{FB4CF78C-AAD1-DC13-2D22-11D03266D6D3}"/>
              </a:ext>
            </a:extLst>
          </p:cNvPr>
          <p:cNvPicPr>
            <a:picLocks noChangeAspect="1"/>
          </p:cNvPicPr>
          <p:nvPr/>
        </p:nvPicPr>
        <p:blipFill>
          <a:blip r:embed="rId2"/>
          <a:stretch>
            <a:fillRect/>
          </a:stretch>
        </p:blipFill>
        <p:spPr>
          <a:xfrm>
            <a:off x="754743" y="1273944"/>
            <a:ext cx="10614592" cy="4763999"/>
          </a:xfrm>
          <a:prstGeom prst="rect">
            <a:avLst/>
          </a:prstGeom>
        </p:spPr>
      </p:pic>
    </p:spTree>
    <p:extLst>
      <p:ext uri="{BB962C8B-B14F-4D97-AF65-F5344CB8AC3E}">
        <p14:creationId xmlns:p14="http://schemas.microsoft.com/office/powerpoint/2010/main" val="4235155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FA593C-801A-E1AB-8E27-4ABB4F0D8591}"/>
              </a:ext>
            </a:extLst>
          </p:cNvPr>
          <p:cNvSpPr txBox="1"/>
          <p:nvPr/>
        </p:nvSpPr>
        <p:spPr>
          <a:xfrm>
            <a:off x="3761808" y="566058"/>
            <a:ext cx="6180478" cy="707886"/>
          </a:xfrm>
          <a:prstGeom prst="rect">
            <a:avLst/>
          </a:prstGeom>
          <a:noFill/>
        </p:spPr>
        <p:txBody>
          <a:bodyPr wrap="square" rtlCol="0">
            <a:spAutoFit/>
          </a:bodyPr>
          <a:lstStyle/>
          <a:p>
            <a:r>
              <a:rPr lang="en-SG" sz="4000" b="1" dirty="0">
                <a:solidFill>
                  <a:srgbClr val="4619B7"/>
                </a:solidFill>
              </a:rPr>
              <a:t>SEM – Google Display Ads</a:t>
            </a:r>
          </a:p>
        </p:txBody>
      </p:sp>
      <p:pic>
        <p:nvPicPr>
          <p:cNvPr id="5" name="Picture 4">
            <a:extLst>
              <a:ext uri="{FF2B5EF4-FFF2-40B4-BE49-F238E27FC236}">
                <a16:creationId xmlns:a16="http://schemas.microsoft.com/office/drawing/2014/main" id="{57E401CB-18CC-66EE-1BFC-F704339F2E29}"/>
              </a:ext>
            </a:extLst>
          </p:cNvPr>
          <p:cNvPicPr>
            <a:picLocks noChangeAspect="1"/>
          </p:cNvPicPr>
          <p:nvPr/>
        </p:nvPicPr>
        <p:blipFill>
          <a:blip r:embed="rId2"/>
          <a:stretch>
            <a:fillRect/>
          </a:stretch>
        </p:blipFill>
        <p:spPr>
          <a:xfrm>
            <a:off x="735565" y="1273944"/>
            <a:ext cx="10699351" cy="4874680"/>
          </a:xfrm>
          <a:prstGeom prst="rect">
            <a:avLst/>
          </a:prstGeom>
        </p:spPr>
      </p:pic>
    </p:spTree>
    <p:extLst>
      <p:ext uri="{BB962C8B-B14F-4D97-AF65-F5344CB8AC3E}">
        <p14:creationId xmlns:p14="http://schemas.microsoft.com/office/powerpoint/2010/main" val="19503925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A068FD-06BB-0E01-5BC8-0DB51A32C0C1}"/>
              </a:ext>
            </a:extLst>
          </p:cNvPr>
          <p:cNvSpPr txBox="1"/>
          <p:nvPr/>
        </p:nvSpPr>
        <p:spPr>
          <a:xfrm>
            <a:off x="3761808" y="566058"/>
            <a:ext cx="6180478" cy="707886"/>
          </a:xfrm>
          <a:prstGeom prst="rect">
            <a:avLst/>
          </a:prstGeom>
          <a:noFill/>
        </p:spPr>
        <p:txBody>
          <a:bodyPr wrap="square" rtlCol="0">
            <a:spAutoFit/>
          </a:bodyPr>
          <a:lstStyle/>
          <a:p>
            <a:r>
              <a:rPr lang="en-SG" sz="4000" b="1" dirty="0">
                <a:solidFill>
                  <a:srgbClr val="4619B7"/>
                </a:solidFill>
              </a:rPr>
              <a:t>SEM – Google Display Ads</a:t>
            </a:r>
          </a:p>
        </p:txBody>
      </p:sp>
      <p:pic>
        <p:nvPicPr>
          <p:cNvPr id="5" name="Picture 4">
            <a:extLst>
              <a:ext uri="{FF2B5EF4-FFF2-40B4-BE49-F238E27FC236}">
                <a16:creationId xmlns:a16="http://schemas.microsoft.com/office/drawing/2014/main" id="{7B05337D-3BA3-5937-4C98-669A6342CC2B}"/>
              </a:ext>
            </a:extLst>
          </p:cNvPr>
          <p:cNvPicPr>
            <a:picLocks noChangeAspect="1"/>
          </p:cNvPicPr>
          <p:nvPr/>
        </p:nvPicPr>
        <p:blipFill>
          <a:blip r:embed="rId2"/>
          <a:stretch>
            <a:fillRect/>
          </a:stretch>
        </p:blipFill>
        <p:spPr>
          <a:xfrm>
            <a:off x="727587" y="1181141"/>
            <a:ext cx="10726994" cy="4993517"/>
          </a:xfrm>
          <a:prstGeom prst="rect">
            <a:avLst/>
          </a:prstGeom>
        </p:spPr>
      </p:pic>
    </p:spTree>
    <p:extLst>
      <p:ext uri="{BB962C8B-B14F-4D97-AF65-F5344CB8AC3E}">
        <p14:creationId xmlns:p14="http://schemas.microsoft.com/office/powerpoint/2010/main" val="844454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extBox 1">
            <a:extLst>
              <a:ext uri="{FF2B5EF4-FFF2-40B4-BE49-F238E27FC236}">
                <a16:creationId xmlns:a16="http://schemas.microsoft.com/office/drawing/2014/main" id="{EF4D6C49-1D78-3904-85A5-AE9651C61927}"/>
              </a:ext>
            </a:extLst>
          </p:cNvPr>
          <p:cNvSpPr txBox="1"/>
          <p:nvPr/>
        </p:nvSpPr>
        <p:spPr>
          <a:xfrm>
            <a:off x="826852" y="872061"/>
            <a:ext cx="3073940" cy="3436688"/>
          </a:xfrm>
          <a:prstGeom prst="rect">
            <a:avLst/>
          </a:prstGeom>
        </p:spPr>
        <p:txBody>
          <a:bodyPr vert="horz" lIns="91440" tIns="45720" rIns="91440" bIns="45720" rtlCol="0" anchor="b">
            <a:normAutofit/>
          </a:bodyPr>
          <a:lstStyle/>
          <a:p>
            <a:pPr algn="ctr">
              <a:spcBef>
                <a:spcPct val="0"/>
              </a:spcBef>
              <a:spcAft>
                <a:spcPts val="600"/>
              </a:spcAft>
            </a:pPr>
            <a:r>
              <a:rPr lang="en-US" sz="4400" b="1" i="0" u="none" strike="noStrike" dirty="0">
                <a:ln w="3175" cmpd="sng">
                  <a:noFill/>
                </a:ln>
                <a:solidFill>
                  <a:srgbClr val="8110C0"/>
                </a:solidFill>
                <a:latin typeface="+mj-lt"/>
                <a:ea typeface="+mj-ea"/>
                <a:cs typeface="+mj-cs"/>
                <a:sym typeface="Montserrat SemiBold"/>
              </a:rPr>
              <a:t>Social Media Marketing</a:t>
            </a:r>
          </a:p>
          <a:p>
            <a:pPr algn="ctr">
              <a:spcBef>
                <a:spcPct val="0"/>
              </a:spcBef>
              <a:spcAft>
                <a:spcPts val="600"/>
              </a:spcAft>
            </a:pPr>
            <a:r>
              <a:rPr lang="en-US" sz="4400" b="1" dirty="0">
                <a:ln w="3175" cmpd="sng">
                  <a:noFill/>
                </a:ln>
                <a:solidFill>
                  <a:srgbClr val="8110C0"/>
                </a:solidFill>
                <a:latin typeface="+mj-lt"/>
                <a:ea typeface="+mj-ea"/>
                <a:cs typeface="+mj-cs"/>
                <a:sym typeface="Montserrat SemiBold"/>
              </a:rPr>
              <a:t>(Instagram)</a:t>
            </a:r>
            <a:endParaRPr lang="en-US" sz="4400" b="1" dirty="0">
              <a:ln w="3175" cmpd="sng">
                <a:noFill/>
              </a:ln>
              <a:solidFill>
                <a:srgbClr val="8110C0"/>
              </a:solidFill>
              <a:latin typeface="+mj-lt"/>
              <a:ea typeface="+mj-ea"/>
              <a:cs typeface="+mj-cs"/>
            </a:endParaRPr>
          </a:p>
        </p:txBody>
      </p:sp>
      <p:sp useBgFill="1">
        <p:nvSpPr>
          <p:cNvPr id="23" name="Rectangle 2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7E29CED-6E18-37C8-E2D5-218A0B2AF259}"/>
              </a:ext>
            </a:extLst>
          </p:cNvPr>
          <p:cNvPicPr>
            <a:picLocks noChangeAspect="1"/>
          </p:cNvPicPr>
          <p:nvPr/>
        </p:nvPicPr>
        <p:blipFill>
          <a:blip r:embed="rId5"/>
          <a:stretch>
            <a:fillRect/>
          </a:stretch>
        </p:blipFill>
        <p:spPr>
          <a:xfrm>
            <a:off x="5044062" y="665665"/>
            <a:ext cx="6851627" cy="5292881"/>
          </a:xfrm>
          <a:prstGeom prst="rect">
            <a:avLst/>
          </a:prstGeom>
        </p:spPr>
      </p:pic>
    </p:spTree>
    <p:extLst>
      <p:ext uri="{BB962C8B-B14F-4D97-AF65-F5344CB8AC3E}">
        <p14:creationId xmlns:p14="http://schemas.microsoft.com/office/powerpoint/2010/main" val="36239373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4" name="Picture 13">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6" name="Picture 15">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7" name="Picture 16">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9" name="Straight Connector 18">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7" name="TextBox 6">
            <a:extLst>
              <a:ext uri="{FF2B5EF4-FFF2-40B4-BE49-F238E27FC236}">
                <a16:creationId xmlns:a16="http://schemas.microsoft.com/office/drawing/2014/main" id="{CABECF9E-25E9-6358-B965-937066008016}"/>
              </a:ext>
            </a:extLst>
          </p:cNvPr>
          <p:cNvSpPr txBox="1"/>
          <p:nvPr/>
        </p:nvSpPr>
        <p:spPr>
          <a:xfrm>
            <a:off x="826852" y="872061"/>
            <a:ext cx="3073940" cy="3436688"/>
          </a:xfrm>
          <a:prstGeom prst="rect">
            <a:avLst/>
          </a:prstGeom>
        </p:spPr>
        <p:txBody>
          <a:bodyPr vert="horz" lIns="91440" tIns="45720" rIns="91440" bIns="45720" rtlCol="0" anchor="b">
            <a:normAutofit/>
          </a:bodyPr>
          <a:lstStyle/>
          <a:p>
            <a:pPr algn="ctr">
              <a:spcBef>
                <a:spcPct val="0"/>
              </a:spcBef>
              <a:spcAft>
                <a:spcPts val="600"/>
              </a:spcAft>
            </a:pPr>
            <a:r>
              <a:rPr lang="en-US" sz="4400" b="1" i="0" u="none" strike="noStrike" dirty="0">
                <a:ln w="3175" cmpd="sng">
                  <a:noFill/>
                </a:ln>
                <a:solidFill>
                  <a:srgbClr val="8110C0"/>
                </a:solidFill>
                <a:latin typeface="+mj-lt"/>
                <a:ea typeface="+mj-ea"/>
                <a:cs typeface="+mj-cs"/>
                <a:sym typeface="Montserrat SemiBold"/>
              </a:rPr>
              <a:t>Social Media Marketing</a:t>
            </a:r>
          </a:p>
          <a:p>
            <a:pPr algn="ctr">
              <a:spcBef>
                <a:spcPct val="0"/>
              </a:spcBef>
              <a:spcAft>
                <a:spcPts val="600"/>
              </a:spcAft>
            </a:pPr>
            <a:r>
              <a:rPr lang="en-US" sz="4400" b="1" dirty="0">
                <a:ln w="3175" cmpd="sng">
                  <a:noFill/>
                </a:ln>
                <a:solidFill>
                  <a:srgbClr val="8110C0"/>
                </a:solidFill>
                <a:latin typeface="+mj-lt"/>
                <a:ea typeface="+mj-ea"/>
                <a:cs typeface="+mj-cs"/>
                <a:sym typeface="Montserrat SemiBold"/>
              </a:rPr>
              <a:t>(Instagram)</a:t>
            </a:r>
            <a:endParaRPr lang="en-US" sz="4400" b="1" dirty="0">
              <a:ln w="3175" cmpd="sng">
                <a:noFill/>
              </a:ln>
              <a:solidFill>
                <a:srgbClr val="8110C0"/>
              </a:solidFill>
              <a:latin typeface="+mj-lt"/>
              <a:ea typeface="+mj-ea"/>
              <a:cs typeface="+mj-cs"/>
            </a:endParaRPr>
          </a:p>
        </p:txBody>
      </p:sp>
      <p:sp useBgFill="1">
        <p:nvSpPr>
          <p:cNvPr id="27" name="Rectangle 26">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social media post&#10;&#10;Description automatically generated">
            <a:extLst>
              <a:ext uri="{FF2B5EF4-FFF2-40B4-BE49-F238E27FC236}">
                <a16:creationId xmlns:a16="http://schemas.microsoft.com/office/drawing/2014/main" id="{BEDD818B-5269-653C-6A1C-7565A90D7CA4}"/>
              </a:ext>
            </a:extLst>
          </p:cNvPr>
          <p:cNvPicPr>
            <a:picLocks noChangeAspect="1"/>
          </p:cNvPicPr>
          <p:nvPr/>
        </p:nvPicPr>
        <p:blipFill>
          <a:blip r:embed="rId5"/>
          <a:stretch>
            <a:fillRect/>
          </a:stretch>
        </p:blipFill>
        <p:spPr>
          <a:xfrm>
            <a:off x="5795826" y="609602"/>
            <a:ext cx="5378208" cy="5587749"/>
          </a:xfrm>
          <a:prstGeom prst="rect">
            <a:avLst/>
          </a:prstGeom>
        </p:spPr>
      </p:pic>
    </p:spTree>
    <p:extLst>
      <p:ext uri="{BB962C8B-B14F-4D97-AF65-F5344CB8AC3E}">
        <p14:creationId xmlns:p14="http://schemas.microsoft.com/office/powerpoint/2010/main" val="2738956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extBox 1">
            <a:extLst>
              <a:ext uri="{FF2B5EF4-FFF2-40B4-BE49-F238E27FC236}">
                <a16:creationId xmlns:a16="http://schemas.microsoft.com/office/drawing/2014/main" id="{484244DE-03D8-1312-116A-23C3CA348CD0}"/>
              </a:ext>
            </a:extLst>
          </p:cNvPr>
          <p:cNvSpPr txBox="1"/>
          <p:nvPr/>
        </p:nvSpPr>
        <p:spPr>
          <a:xfrm>
            <a:off x="826852" y="872061"/>
            <a:ext cx="3073940" cy="3436688"/>
          </a:xfrm>
          <a:prstGeom prst="rect">
            <a:avLst/>
          </a:prstGeom>
        </p:spPr>
        <p:txBody>
          <a:bodyPr vert="horz" lIns="91440" tIns="45720" rIns="91440" bIns="45720" rtlCol="0" anchor="b">
            <a:normAutofit/>
          </a:bodyPr>
          <a:lstStyle/>
          <a:p>
            <a:pPr algn="ctr">
              <a:spcBef>
                <a:spcPct val="0"/>
              </a:spcBef>
              <a:spcAft>
                <a:spcPts val="600"/>
              </a:spcAft>
            </a:pPr>
            <a:r>
              <a:rPr lang="en-US" sz="4400" b="1" i="0" u="none" strike="noStrike" dirty="0">
                <a:ln w="3175" cmpd="sng">
                  <a:noFill/>
                </a:ln>
                <a:solidFill>
                  <a:srgbClr val="8110C0"/>
                </a:solidFill>
                <a:latin typeface="+mj-lt"/>
                <a:ea typeface="+mj-ea"/>
                <a:cs typeface="+mj-cs"/>
                <a:sym typeface="Montserrat SemiBold"/>
              </a:rPr>
              <a:t>Social Media Marketing</a:t>
            </a:r>
          </a:p>
          <a:p>
            <a:pPr algn="ctr">
              <a:spcBef>
                <a:spcPct val="0"/>
              </a:spcBef>
              <a:spcAft>
                <a:spcPts val="600"/>
              </a:spcAft>
            </a:pPr>
            <a:r>
              <a:rPr lang="en-US" sz="4400" b="1" dirty="0">
                <a:ln w="3175" cmpd="sng">
                  <a:noFill/>
                </a:ln>
                <a:solidFill>
                  <a:srgbClr val="8110C0"/>
                </a:solidFill>
                <a:latin typeface="+mj-lt"/>
                <a:ea typeface="+mj-ea"/>
                <a:cs typeface="+mj-cs"/>
                <a:sym typeface="Montserrat SemiBold"/>
              </a:rPr>
              <a:t>(Facebook)</a:t>
            </a:r>
            <a:endParaRPr lang="en-US" sz="4400" b="1" dirty="0">
              <a:ln w="3175" cmpd="sng">
                <a:noFill/>
              </a:ln>
              <a:solidFill>
                <a:srgbClr val="8110C0"/>
              </a:solidFill>
              <a:latin typeface="+mj-lt"/>
              <a:ea typeface="+mj-ea"/>
              <a:cs typeface="+mj-cs"/>
            </a:endParaRPr>
          </a:p>
        </p:txBody>
      </p:sp>
      <p:sp useBgFill="1">
        <p:nvSpPr>
          <p:cNvPr id="23" name="Rectangle 2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owl of food on a green background&#10;&#10;Description automatically generated">
            <a:extLst>
              <a:ext uri="{FF2B5EF4-FFF2-40B4-BE49-F238E27FC236}">
                <a16:creationId xmlns:a16="http://schemas.microsoft.com/office/drawing/2014/main" id="{BA7F4818-E026-164F-DB41-E88FC92960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0218" y="151633"/>
            <a:ext cx="3863690" cy="6604599"/>
          </a:xfrm>
          <a:prstGeom prst="rect">
            <a:avLst/>
          </a:prstGeom>
        </p:spPr>
      </p:pic>
    </p:spTree>
    <p:extLst>
      <p:ext uri="{BB962C8B-B14F-4D97-AF65-F5344CB8AC3E}">
        <p14:creationId xmlns:p14="http://schemas.microsoft.com/office/powerpoint/2010/main" val="2480941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BD642B1-E8A0-4B5B-8E4A-D8EF15A08E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4" name="Picture 13">
              <a:extLst>
                <a:ext uri="{FF2B5EF4-FFF2-40B4-BE49-F238E27FC236}">
                  <a16:creationId xmlns:a16="http://schemas.microsoft.com/office/drawing/2014/main" id="{241D71B9-BFD9-40DE-BC3B-E64BA289531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D2504B9E-D812-4C78-9981-5F48C1288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6" name="Picture 15">
              <a:extLst>
                <a:ext uri="{FF2B5EF4-FFF2-40B4-BE49-F238E27FC236}">
                  <a16:creationId xmlns:a16="http://schemas.microsoft.com/office/drawing/2014/main" id="{2F886AB1-61BE-4427-BED7-571CF1EF1C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7" name="Picture 16">
              <a:extLst>
                <a:ext uri="{FF2B5EF4-FFF2-40B4-BE49-F238E27FC236}">
                  <a16:creationId xmlns:a16="http://schemas.microsoft.com/office/drawing/2014/main" id="{E912E8F6-1094-49C1-B7CD-CC46B33D6F8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9" name="Straight Connector 18">
            <a:extLst>
              <a:ext uri="{FF2B5EF4-FFF2-40B4-BE49-F238E27FC236}">
                <a16:creationId xmlns:a16="http://schemas.microsoft.com/office/drawing/2014/main" id="{1870FE29-3AF7-4226-8303-7C1B0B8E1F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21" name="Rectangle 20">
            <a:extLst>
              <a:ext uri="{FF2B5EF4-FFF2-40B4-BE49-F238E27FC236}">
                <a16:creationId xmlns:a16="http://schemas.microsoft.com/office/drawing/2014/main" id="{8B226A40-22CC-40E5-9EC4-5163536C6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6BB9B7D3-101C-4F55-A956-62DA4AAD40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4" name="Picture 23">
              <a:extLst>
                <a:ext uri="{FF2B5EF4-FFF2-40B4-BE49-F238E27FC236}">
                  <a16:creationId xmlns:a16="http://schemas.microsoft.com/office/drawing/2014/main" id="{53BD5441-821C-4091-8DDD-A4A56A6FC8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AFC6E877-1BD2-4856-8FFD-250D27C158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6" name="Picture 25">
              <a:extLst>
                <a:ext uri="{FF2B5EF4-FFF2-40B4-BE49-F238E27FC236}">
                  <a16:creationId xmlns:a16="http://schemas.microsoft.com/office/drawing/2014/main" id="{F64C008A-2A32-4626-A83A-16A984F886F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7" name="Picture 26">
              <a:extLst>
                <a:ext uri="{FF2B5EF4-FFF2-40B4-BE49-F238E27FC236}">
                  <a16:creationId xmlns:a16="http://schemas.microsoft.com/office/drawing/2014/main" id="{875D67EF-62E2-43F5-8005-7A7A319D05A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extBox 1">
            <a:extLst>
              <a:ext uri="{FF2B5EF4-FFF2-40B4-BE49-F238E27FC236}">
                <a16:creationId xmlns:a16="http://schemas.microsoft.com/office/drawing/2014/main" id="{2CB07516-8E9F-EE47-7129-94FBFD437DE7}"/>
              </a:ext>
            </a:extLst>
          </p:cNvPr>
          <p:cNvSpPr txBox="1"/>
          <p:nvPr/>
        </p:nvSpPr>
        <p:spPr>
          <a:xfrm>
            <a:off x="1102619" y="4404852"/>
            <a:ext cx="9989677" cy="1054745"/>
          </a:xfrm>
          <a:prstGeom prst="rect">
            <a:avLst/>
          </a:prstGeom>
        </p:spPr>
        <p:txBody>
          <a:bodyPr vert="horz" lIns="91440" tIns="45720" rIns="91440" bIns="45720" rtlCol="0" anchor="b">
            <a:normAutofit/>
          </a:bodyPr>
          <a:lstStyle/>
          <a:p>
            <a:pPr algn="ctr">
              <a:spcBef>
                <a:spcPct val="0"/>
              </a:spcBef>
              <a:spcAft>
                <a:spcPts val="600"/>
              </a:spcAft>
            </a:pPr>
            <a:r>
              <a:rPr lang="en-US" sz="5400" b="1" kern="1200" cap="none" dirty="0">
                <a:ln w="3175" cmpd="sng">
                  <a:noFill/>
                </a:ln>
                <a:solidFill>
                  <a:srgbClr val="8110C0"/>
                </a:solidFill>
                <a:effectLst/>
                <a:latin typeface="+mj-lt"/>
                <a:ea typeface="+mj-ea"/>
                <a:cs typeface="+mj-cs"/>
              </a:rPr>
              <a:t>Landing Page</a:t>
            </a:r>
          </a:p>
        </p:txBody>
      </p:sp>
      <p:sp>
        <p:nvSpPr>
          <p:cNvPr id="29" name="Rectangle 28">
            <a:extLst>
              <a:ext uri="{FF2B5EF4-FFF2-40B4-BE49-F238E27FC236}">
                <a16:creationId xmlns:a16="http://schemas.microsoft.com/office/drawing/2014/main" id="{9D2CA3DB-2141-4DE2-9F8A-9E5561DDF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1086" y="1092200"/>
            <a:ext cx="8962768"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895D3057-A9D1-C8BF-DAEB-47E4462C32A5}"/>
              </a:ext>
            </a:extLst>
          </p:cNvPr>
          <p:cNvPicPr>
            <a:picLocks noChangeAspect="1"/>
          </p:cNvPicPr>
          <p:nvPr/>
        </p:nvPicPr>
        <p:blipFill>
          <a:blip r:embed="rId8"/>
          <a:stretch>
            <a:fillRect/>
          </a:stretch>
        </p:blipFill>
        <p:spPr>
          <a:xfrm>
            <a:off x="1776502" y="1632659"/>
            <a:ext cx="4243375" cy="2047427"/>
          </a:xfrm>
          <a:prstGeom prst="rect">
            <a:avLst/>
          </a:prstGeom>
        </p:spPr>
      </p:pic>
      <p:pic>
        <p:nvPicPr>
          <p:cNvPr id="6" name="Picture 5" descr="A white cell phone with a sign on it&#10;&#10;Description automatically generated">
            <a:extLst>
              <a:ext uri="{FF2B5EF4-FFF2-40B4-BE49-F238E27FC236}">
                <a16:creationId xmlns:a16="http://schemas.microsoft.com/office/drawing/2014/main" id="{65CEE7D2-3E6F-579E-7213-A3C369150971}"/>
              </a:ext>
            </a:extLst>
          </p:cNvPr>
          <p:cNvPicPr>
            <a:picLocks noChangeAspect="1"/>
          </p:cNvPicPr>
          <p:nvPr/>
        </p:nvPicPr>
        <p:blipFill>
          <a:blip r:embed="rId9"/>
          <a:stretch>
            <a:fillRect/>
          </a:stretch>
        </p:blipFill>
        <p:spPr>
          <a:xfrm>
            <a:off x="7584582" y="1257341"/>
            <a:ext cx="1420017" cy="2798064"/>
          </a:xfrm>
          <a:prstGeom prst="rect">
            <a:avLst/>
          </a:prstGeom>
        </p:spPr>
      </p:pic>
      <p:cxnSp>
        <p:nvCxnSpPr>
          <p:cNvPr id="31" name="Straight Connector 30">
            <a:extLst>
              <a:ext uri="{FF2B5EF4-FFF2-40B4-BE49-F238E27FC236}">
                <a16:creationId xmlns:a16="http://schemas.microsoft.com/office/drawing/2014/main" id="{1214B64F-D291-4308-B071-A2678ED782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64080" y="5518838"/>
            <a:ext cx="786384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5891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2" name="Picture 2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extBox 1">
            <a:extLst>
              <a:ext uri="{FF2B5EF4-FFF2-40B4-BE49-F238E27FC236}">
                <a16:creationId xmlns:a16="http://schemas.microsoft.com/office/drawing/2014/main" id="{F29EA0B1-575A-5904-DD5E-4BEF195655AD}"/>
              </a:ext>
            </a:extLst>
          </p:cNvPr>
          <p:cNvSpPr txBox="1"/>
          <p:nvPr/>
        </p:nvSpPr>
        <p:spPr>
          <a:xfrm>
            <a:off x="997528" y="982132"/>
            <a:ext cx="4395739" cy="2823880"/>
          </a:xfrm>
          <a:prstGeom prst="rect">
            <a:avLst/>
          </a:prstGeom>
        </p:spPr>
        <p:txBody>
          <a:bodyPr vert="horz" lIns="91440" tIns="45720" rIns="91440" bIns="45720" rtlCol="0" anchor="b">
            <a:normAutofit/>
          </a:bodyPr>
          <a:lstStyle/>
          <a:p>
            <a:pPr algn="ctr">
              <a:spcBef>
                <a:spcPct val="0"/>
              </a:spcBef>
              <a:spcAft>
                <a:spcPts val="600"/>
              </a:spcAft>
            </a:pPr>
            <a:r>
              <a:rPr lang="en-US" sz="4400" b="1" dirty="0">
                <a:ln w="3175" cmpd="sng">
                  <a:noFill/>
                </a:ln>
                <a:solidFill>
                  <a:srgbClr val="FF0000"/>
                </a:solidFill>
                <a:latin typeface="Georgia Pro Black" panose="02040A02050405020203" pitchFamily="18" charset="0"/>
                <a:ea typeface="+mj-ea"/>
                <a:cs typeface="+mj-cs"/>
              </a:rPr>
              <a:t>MARKETING PLAN</a:t>
            </a:r>
          </a:p>
        </p:txBody>
      </p:sp>
      <p:pic>
        <p:nvPicPr>
          <p:cNvPr id="4" name="Picture 3" descr="A table with plates of food&#10;&#10;Description automatically generated">
            <a:extLst>
              <a:ext uri="{FF2B5EF4-FFF2-40B4-BE49-F238E27FC236}">
                <a16:creationId xmlns:a16="http://schemas.microsoft.com/office/drawing/2014/main" id="{51D97349-CCF9-2C4D-A6B8-D5D67B792A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8668" y="1241212"/>
            <a:ext cx="5469466" cy="4375572"/>
          </a:xfrm>
          <a:prstGeom prst="rect">
            <a:avLst/>
          </a:prstGeom>
          <a:ln w="57150" cmpd="thickThin">
            <a:solidFill>
              <a:srgbClr val="7F7F7F"/>
            </a:solidFill>
            <a:miter lim="800000"/>
          </a:ln>
        </p:spPr>
      </p:pic>
    </p:spTree>
    <p:extLst>
      <p:ext uri="{BB962C8B-B14F-4D97-AF65-F5344CB8AC3E}">
        <p14:creationId xmlns:p14="http://schemas.microsoft.com/office/powerpoint/2010/main" val="2385269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E10B6B-BCBB-CE57-A1F7-1C8854C5A703}"/>
              </a:ext>
            </a:extLst>
          </p:cNvPr>
          <p:cNvSpPr txBox="1"/>
          <p:nvPr/>
        </p:nvSpPr>
        <p:spPr>
          <a:xfrm>
            <a:off x="7109460" y="863744"/>
            <a:ext cx="4195458" cy="5609228"/>
          </a:xfrm>
          <a:prstGeom prst="rect">
            <a:avLst/>
          </a:prstGeom>
          <a:noFill/>
        </p:spPr>
        <p:txBody>
          <a:bodyPr wrap="square" rtlCol="0">
            <a:spAutoFit/>
          </a:bodyPr>
          <a:lstStyle/>
          <a:p>
            <a:r>
              <a:rPr lang="en-SG" b="1" dirty="0">
                <a:solidFill>
                  <a:srgbClr val="8110C0"/>
                </a:solidFill>
                <a:latin typeface="Times New Roman" panose="02020603050405020304" pitchFamily="18" charset="0"/>
                <a:cs typeface="Times New Roman" panose="02020603050405020304" pitchFamily="18" charset="0"/>
              </a:rPr>
              <a:t>Sample of my Landing Page</a:t>
            </a:r>
          </a:p>
          <a:p>
            <a:endParaRPr lang="en-SG" sz="1050" b="1" dirty="0">
              <a:solidFill>
                <a:srgbClr val="8110C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SG" sz="1200" dirty="0">
                <a:latin typeface="Amasis MT Pro" panose="02040504050005020304" pitchFamily="18" charset="0"/>
                <a:cs typeface="Times New Roman" panose="02020603050405020304" pitchFamily="18" charset="0"/>
              </a:rPr>
              <a:t>Visual Appearing &amp; Modern Page</a:t>
            </a:r>
          </a:p>
          <a:p>
            <a:endParaRPr lang="en-SG" sz="1200" dirty="0">
              <a:latin typeface="Amasis MT Pro" panose="02040504050005020304" pitchFamily="18" charset="0"/>
              <a:cs typeface="Times New Roman" panose="02020603050405020304" pitchFamily="18" charset="0"/>
            </a:endParaRPr>
          </a:p>
          <a:p>
            <a:pPr marL="285750" indent="-285750">
              <a:buFont typeface="Arial" panose="020B0604020202020204" pitchFamily="34" charset="0"/>
              <a:buChar char="•"/>
            </a:pPr>
            <a:r>
              <a:rPr lang="en-SG" sz="1200" dirty="0">
                <a:latin typeface="Amasis MT Pro" panose="02040504050005020304" pitchFamily="18" charset="0"/>
                <a:cs typeface="Times New Roman" panose="02020603050405020304" pitchFamily="18" charset="0"/>
              </a:rPr>
              <a:t>High Quality Food Images</a:t>
            </a:r>
          </a:p>
          <a:p>
            <a:endParaRPr lang="en-SG" sz="1200" dirty="0">
              <a:latin typeface="Amasis MT Pro" panose="02040504050005020304" pitchFamily="18" charset="0"/>
              <a:cs typeface="Times New Roman" panose="02020603050405020304" pitchFamily="18" charset="0"/>
            </a:endParaRPr>
          </a:p>
          <a:p>
            <a:pPr marL="285750" indent="-285750">
              <a:buFont typeface="Arial" panose="020B0604020202020204" pitchFamily="34" charset="0"/>
              <a:buChar char="•"/>
            </a:pPr>
            <a:r>
              <a:rPr lang="en-SG" sz="1200" kern="100" dirty="0">
                <a:effectLst/>
                <a:latin typeface="Amasis MT Pro" panose="02040504050005020304" pitchFamily="18" charset="0"/>
                <a:ea typeface="DengXian" panose="02010600030101010101" pitchFamily="2" charset="-122"/>
                <a:cs typeface="Times New Roman" panose="02020603050405020304" pitchFamily="18" charset="0"/>
              </a:rPr>
              <a:t>Improve the descriptions of menu items to provide more detailed information about ingredients, flavours, and preparation methods to help customers make informed choices.</a:t>
            </a:r>
          </a:p>
          <a:p>
            <a:endParaRPr lang="en-SG" sz="1200" kern="100" dirty="0">
              <a:effectLst/>
              <a:latin typeface="Amasis MT Pro" panose="02040504050005020304" pitchFamily="18"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Streamline the online ordering process to make it intuitive and efficient for customers to select dishes, customize their orders, and complete transactions seamlessly</a:t>
            </a:r>
            <a:r>
              <a:rPr lang="en-SG" sz="1200" u="none" strike="noStrike" kern="100" dirty="0">
                <a:latin typeface="Amasis MT Pro" panose="02040504050005020304" pitchFamily="18" charset="0"/>
                <a:ea typeface="DengXian" panose="02010600030101010101" pitchFamily="2" charset="-122"/>
                <a:cs typeface="Times New Roman" panose="02020603050405020304" pitchFamily="18" charset="0"/>
              </a:rPr>
              <a:t>.</a:t>
            </a:r>
          </a:p>
          <a:p>
            <a:endParaRPr lang="en-SG" sz="1200" u="none" strike="noStrike" kern="100" dirty="0">
              <a:latin typeface="Amasis MT Pro" panose="02040504050005020304" pitchFamily="18" charset="0"/>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Highlight promotions, daily specials, and discounts prominently on the homepage to attract customers' attention and encourage them to explore the menu further.</a:t>
            </a:r>
          </a:p>
          <a:p>
            <a:endPar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endParaRPr>
          </a:p>
          <a:p>
            <a:pPr marL="285750" indent="-285750">
              <a:buFont typeface="Arial" panose="020B0604020202020204" pitchFamily="34" charset="0"/>
              <a:buChar char="•"/>
            </a:pP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Integrate social media platforms with the website to facilitate social sharing, customer engagement, and feedback collection.</a:t>
            </a:r>
          </a:p>
          <a:p>
            <a:pPr marL="285750" indent="-285750">
              <a:buFont typeface="Arial" panose="020B0604020202020204" pitchFamily="34" charset="0"/>
              <a:buChar char="•"/>
            </a:pPr>
            <a:endPar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endParaRPr>
          </a:p>
          <a:p>
            <a:pPr marL="285750" indent="-285750">
              <a:buFont typeface="Arial" panose="020B0604020202020204" pitchFamily="34" charset="0"/>
              <a:buChar char="•"/>
            </a:pPr>
            <a:r>
              <a:rPr lang="en-SG" sz="1200" u="none" strike="noStrike" dirty="0">
                <a:effectLst/>
                <a:latin typeface="Amasis MT Pro" panose="02040504050005020304" pitchFamily="18" charset="0"/>
                <a:ea typeface="ADLaM Display" panose="020F0502020204030204" pitchFamily="2" charset="0"/>
                <a:cs typeface="ADLaM Display" panose="020F0502020204030204" pitchFamily="2" charset="0"/>
              </a:rPr>
              <a:t>Include a section for customer reviews and testimonials to showcase positive feedback from satisfied customers and build credibility for the restaurant.</a:t>
            </a:r>
            <a:endParaRPr lang="en-SG" sz="1200" dirty="0"/>
          </a:p>
          <a:p>
            <a:endParaRPr lang="en-SG" dirty="0"/>
          </a:p>
        </p:txBody>
      </p:sp>
      <p:pic>
        <p:nvPicPr>
          <p:cNvPr id="6" name="Picture 5" descr="A screenshot of a website&#10;&#10;Description automatically generated">
            <a:extLst>
              <a:ext uri="{FF2B5EF4-FFF2-40B4-BE49-F238E27FC236}">
                <a16:creationId xmlns:a16="http://schemas.microsoft.com/office/drawing/2014/main" id="{79D3284B-B424-E0D5-6D72-6EBF38753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30" y="731376"/>
            <a:ext cx="6351270" cy="5430520"/>
          </a:xfrm>
          <a:prstGeom prst="rect">
            <a:avLst/>
          </a:prstGeom>
        </p:spPr>
      </p:pic>
    </p:spTree>
    <p:extLst>
      <p:ext uri="{BB962C8B-B14F-4D97-AF65-F5344CB8AC3E}">
        <p14:creationId xmlns:p14="http://schemas.microsoft.com/office/powerpoint/2010/main" val="16229768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16D7CA-A36A-2612-AE06-ADC08E84E240}"/>
              </a:ext>
            </a:extLst>
          </p:cNvPr>
          <p:cNvSpPr txBox="1"/>
          <p:nvPr/>
        </p:nvSpPr>
        <p:spPr>
          <a:xfrm>
            <a:off x="3419472" y="630646"/>
            <a:ext cx="5695032" cy="707886"/>
          </a:xfrm>
          <a:prstGeom prst="rect">
            <a:avLst/>
          </a:prstGeom>
          <a:noFill/>
        </p:spPr>
        <p:txBody>
          <a:bodyPr wrap="square" rtlCol="0">
            <a:spAutoFit/>
          </a:bodyPr>
          <a:lstStyle/>
          <a:p>
            <a:r>
              <a:rPr lang="en-SG" sz="4000" b="1" dirty="0">
                <a:solidFill>
                  <a:srgbClr val="4619B7"/>
                </a:solidFill>
              </a:rPr>
              <a:t>Landing Page – Desktop</a:t>
            </a:r>
          </a:p>
        </p:txBody>
      </p:sp>
      <p:pic>
        <p:nvPicPr>
          <p:cNvPr id="4" name="Picture 3" descr="A screenshot of a website&#10;&#10;Description automatically generated">
            <a:extLst>
              <a:ext uri="{FF2B5EF4-FFF2-40B4-BE49-F238E27FC236}">
                <a16:creationId xmlns:a16="http://schemas.microsoft.com/office/drawing/2014/main" id="{FBE0A92E-BDA7-255B-8E24-FD19F2C78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1338532"/>
            <a:ext cx="10563123" cy="4728439"/>
          </a:xfrm>
          <a:prstGeom prst="rect">
            <a:avLst/>
          </a:prstGeom>
        </p:spPr>
      </p:pic>
    </p:spTree>
    <p:extLst>
      <p:ext uri="{BB962C8B-B14F-4D97-AF65-F5344CB8AC3E}">
        <p14:creationId xmlns:p14="http://schemas.microsoft.com/office/powerpoint/2010/main" val="2819037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menu&#10;&#10;Description automatically generated">
            <a:extLst>
              <a:ext uri="{FF2B5EF4-FFF2-40B4-BE49-F238E27FC236}">
                <a16:creationId xmlns:a16="http://schemas.microsoft.com/office/drawing/2014/main" id="{35B71573-B04C-4943-530D-E77FB8D33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286" y="1338532"/>
            <a:ext cx="10595428" cy="4888822"/>
          </a:xfrm>
          <a:prstGeom prst="rect">
            <a:avLst/>
          </a:prstGeom>
        </p:spPr>
      </p:pic>
      <p:sp>
        <p:nvSpPr>
          <p:cNvPr id="3" name="TextBox 2">
            <a:extLst>
              <a:ext uri="{FF2B5EF4-FFF2-40B4-BE49-F238E27FC236}">
                <a16:creationId xmlns:a16="http://schemas.microsoft.com/office/drawing/2014/main" id="{FE472690-4A8D-6EE1-6D9C-14F6D8AAA404}"/>
              </a:ext>
            </a:extLst>
          </p:cNvPr>
          <p:cNvSpPr txBox="1"/>
          <p:nvPr/>
        </p:nvSpPr>
        <p:spPr>
          <a:xfrm>
            <a:off x="3419472" y="630646"/>
            <a:ext cx="5695032" cy="707886"/>
          </a:xfrm>
          <a:prstGeom prst="rect">
            <a:avLst/>
          </a:prstGeom>
          <a:noFill/>
        </p:spPr>
        <p:txBody>
          <a:bodyPr wrap="square" rtlCol="0">
            <a:spAutoFit/>
          </a:bodyPr>
          <a:lstStyle/>
          <a:p>
            <a:r>
              <a:rPr lang="en-SG" sz="4000" b="1" dirty="0">
                <a:solidFill>
                  <a:srgbClr val="4619B7"/>
                </a:solidFill>
              </a:rPr>
              <a:t>Landing Page – Desktop</a:t>
            </a:r>
          </a:p>
        </p:txBody>
      </p:sp>
    </p:spTree>
    <p:extLst>
      <p:ext uri="{BB962C8B-B14F-4D97-AF65-F5344CB8AC3E}">
        <p14:creationId xmlns:p14="http://schemas.microsoft.com/office/powerpoint/2010/main" val="3916284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riding a scooter&#10;&#10;Description automatically generated">
            <a:extLst>
              <a:ext uri="{FF2B5EF4-FFF2-40B4-BE49-F238E27FC236}">
                <a16:creationId xmlns:a16="http://schemas.microsoft.com/office/drawing/2014/main" id="{39936B6A-16BC-17F7-8731-82CEC520A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2" y="1338532"/>
            <a:ext cx="10638972" cy="4786497"/>
          </a:xfrm>
          <a:prstGeom prst="rect">
            <a:avLst/>
          </a:prstGeom>
        </p:spPr>
      </p:pic>
      <p:sp>
        <p:nvSpPr>
          <p:cNvPr id="3" name="TextBox 2">
            <a:extLst>
              <a:ext uri="{FF2B5EF4-FFF2-40B4-BE49-F238E27FC236}">
                <a16:creationId xmlns:a16="http://schemas.microsoft.com/office/drawing/2014/main" id="{FB05AD84-1BD2-D533-9255-CE3C24BE8DAB}"/>
              </a:ext>
            </a:extLst>
          </p:cNvPr>
          <p:cNvSpPr txBox="1"/>
          <p:nvPr/>
        </p:nvSpPr>
        <p:spPr>
          <a:xfrm>
            <a:off x="3419472" y="630646"/>
            <a:ext cx="5695032" cy="707886"/>
          </a:xfrm>
          <a:prstGeom prst="rect">
            <a:avLst/>
          </a:prstGeom>
          <a:noFill/>
        </p:spPr>
        <p:txBody>
          <a:bodyPr wrap="square" rtlCol="0">
            <a:spAutoFit/>
          </a:bodyPr>
          <a:lstStyle/>
          <a:p>
            <a:r>
              <a:rPr lang="en-SG" sz="4000" b="1" dirty="0">
                <a:solidFill>
                  <a:srgbClr val="4619B7"/>
                </a:solidFill>
              </a:rPr>
              <a:t>Landing Page – Desktop</a:t>
            </a:r>
          </a:p>
        </p:txBody>
      </p:sp>
    </p:spTree>
    <p:extLst>
      <p:ext uri="{BB962C8B-B14F-4D97-AF65-F5344CB8AC3E}">
        <p14:creationId xmlns:p14="http://schemas.microsoft.com/office/powerpoint/2010/main" val="785100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with text and stars&#10;&#10;Description automatically generated">
            <a:extLst>
              <a:ext uri="{FF2B5EF4-FFF2-40B4-BE49-F238E27FC236}">
                <a16:creationId xmlns:a16="http://schemas.microsoft.com/office/drawing/2014/main" id="{348D0838-36B2-9529-A7D6-3BE996DC9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743" y="1338533"/>
            <a:ext cx="10668000" cy="4888822"/>
          </a:xfrm>
          <a:prstGeom prst="rect">
            <a:avLst/>
          </a:prstGeom>
        </p:spPr>
      </p:pic>
      <p:sp>
        <p:nvSpPr>
          <p:cNvPr id="3" name="TextBox 2">
            <a:extLst>
              <a:ext uri="{FF2B5EF4-FFF2-40B4-BE49-F238E27FC236}">
                <a16:creationId xmlns:a16="http://schemas.microsoft.com/office/drawing/2014/main" id="{719BB1BA-2FD8-3AC3-10CA-6E8010D6A647}"/>
              </a:ext>
            </a:extLst>
          </p:cNvPr>
          <p:cNvSpPr txBox="1"/>
          <p:nvPr/>
        </p:nvSpPr>
        <p:spPr>
          <a:xfrm>
            <a:off x="3419472" y="630646"/>
            <a:ext cx="5695032" cy="707886"/>
          </a:xfrm>
          <a:prstGeom prst="rect">
            <a:avLst/>
          </a:prstGeom>
          <a:noFill/>
        </p:spPr>
        <p:txBody>
          <a:bodyPr wrap="square" rtlCol="0">
            <a:spAutoFit/>
          </a:bodyPr>
          <a:lstStyle/>
          <a:p>
            <a:r>
              <a:rPr lang="en-SG" sz="4000" b="1" dirty="0">
                <a:solidFill>
                  <a:srgbClr val="4619B7"/>
                </a:solidFill>
              </a:rPr>
              <a:t>Landing Page – Desktop</a:t>
            </a:r>
          </a:p>
        </p:txBody>
      </p:sp>
    </p:spTree>
    <p:extLst>
      <p:ext uri="{BB962C8B-B14F-4D97-AF65-F5344CB8AC3E}">
        <p14:creationId xmlns:p14="http://schemas.microsoft.com/office/powerpoint/2010/main" val="2535123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nk contact us form&#10;&#10;Description automatically generated">
            <a:extLst>
              <a:ext uri="{FF2B5EF4-FFF2-40B4-BE49-F238E27FC236}">
                <a16:creationId xmlns:a16="http://schemas.microsoft.com/office/drawing/2014/main" id="{41DC7E6D-2635-6E96-DF37-3D536CD64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228" y="1338532"/>
            <a:ext cx="10726058" cy="4888822"/>
          </a:xfrm>
          <a:prstGeom prst="rect">
            <a:avLst/>
          </a:prstGeom>
        </p:spPr>
      </p:pic>
      <p:sp>
        <p:nvSpPr>
          <p:cNvPr id="3" name="TextBox 2">
            <a:extLst>
              <a:ext uri="{FF2B5EF4-FFF2-40B4-BE49-F238E27FC236}">
                <a16:creationId xmlns:a16="http://schemas.microsoft.com/office/drawing/2014/main" id="{7A12AD7E-DB3C-1FF7-95A9-9DD8F4E65762}"/>
              </a:ext>
            </a:extLst>
          </p:cNvPr>
          <p:cNvSpPr txBox="1"/>
          <p:nvPr/>
        </p:nvSpPr>
        <p:spPr>
          <a:xfrm>
            <a:off x="3419472" y="630646"/>
            <a:ext cx="5695032" cy="707886"/>
          </a:xfrm>
          <a:prstGeom prst="rect">
            <a:avLst/>
          </a:prstGeom>
          <a:noFill/>
        </p:spPr>
        <p:txBody>
          <a:bodyPr wrap="square" rtlCol="0">
            <a:spAutoFit/>
          </a:bodyPr>
          <a:lstStyle/>
          <a:p>
            <a:r>
              <a:rPr lang="en-SG" sz="4000" b="1" dirty="0">
                <a:solidFill>
                  <a:srgbClr val="4619B7"/>
                </a:solidFill>
              </a:rPr>
              <a:t>Landing Page – Desktop</a:t>
            </a:r>
          </a:p>
        </p:txBody>
      </p:sp>
    </p:spTree>
    <p:extLst>
      <p:ext uri="{BB962C8B-B14F-4D97-AF65-F5344CB8AC3E}">
        <p14:creationId xmlns:p14="http://schemas.microsoft.com/office/powerpoint/2010/main" val="595671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DBAFB1-0BF7-524D-9D04-F6C942048AB8}"/>
              </a:ext>
            </a:extLst>
          </p:cNvPr>
          <p:cNvSpPr txBox="1"/>
          <p:nvPr/>
        </p:nvSpPr>
        <p:spPr>
          <a:xfrm>
            <a:off x="3419472" y="630646"/>
            <a:ext cx="5695032" cy="707886"/>
          </a:xfrm>
          <a:prstGeom prst="rect">
            <a:avLst/>
          </a:prstGeom>
          <a:noFill/>
        </p:spPr>
        <p:txBody>
          <a:bodyPr wrap="square" rtlCol="0">
            <a:spAutoFit/>
          </a:bodyPr>
          <a:lstStyle/>
          <a:p>
            <a:r>
              <a:rPr lang="en-SG" sz="4000" b="1" dirty="0">
                <a:solidFill>
                  <a:srgbClr val="4619B7"/>
                </a:solidFill>
              </a:rPr>
              <a:t>Landing Page – Mobile</a:t>
            </a:r>
          </a:p>
        </p:txBody>
      </p:sp>
      <p:pic>
        <p:nvPicPr>
          <p:cNvPr id="4" name="Picture 3">
            <a:extLst>
              <a:ext uri="{FF2B5EF4-FFF2-40B4-BE49-F238E27FC236}">
                <a16:creationId xmlns:a16="http://schemas.microsoft.com/office/drawing/2014/main" id="{1A2A7DE5-0002-BDBB-0EFD-E873B14962F7}"/>
              </a:ext>
            </a:extLst>
          </p:cNvPr>
          <p:cNvPicPr>
            <a:picLocks noChangeAspect="1"/>
          </p:cNvPicPr>
          <p:nvPr/>
        </p:nvPicPr>
        <p:blipFill>
          <a:blip r:embed="rId2"/>
          <a:stretch>
            <a:fillRect/>
          </a:stretch>
        </p:blipFill>
        <p:spPr>
          <a:xfrm>
            <a:off x="710041" y="1338532"/>
            <a:ext cx="2591025" cy="4727216"/>
          </a:xfrm>
          <a:prstGeom prst="rect">
            <a:avLst/>
          </a:prstGeom>
        </p:spPr>
      </p:pic>
      <p:pic>
        <p:nvPicPr>
          <p:cNvPr id="6" name="Picture 5">
            <a:extLst>
              <a:ext uri="{FF2B5EF4-FFF2-40B4-BE49-F238E27FC236}">
                <a16:creationId xmlns:a16="http://schemas.microsoft.com/office/drawing/2014/main" id="{46850055-3129-D81D-44D6-0F0C5599949B}"/>
              </a:ext>
            </a:extLst>
          </p:cNvPr>
          <p:cNvPicPr>
            <a:picLocks noChangeAspect="1"/>
          </p:cNvPicPr>
          <p:nvPr/>
        </p:nvPicPr>
        <p:blipFill>
          <a:blip r:embed="rId3"/>
          <a:stretch>
            <a:fillRect/>
          </a:stretch>
        </p:blipFill>
        <p:spPr>
          <a:xfrm>
            <a:off x="3419472" y="1338532"/>
            <a:ext cx="2682472" cy="4727216"/>
          </a:xfrm>
          <a:prstGeom prst="rect">
            <a:avLst/>
          </a:prstGeom>
        </p:spPr>
      </p:pic>
      <p:pic>
        <p:nvPicPr>
          <p:cNvPr id="8" name="Picture 7">
            <a:extLst>
              <a:ext uri="{FF2B5EF4-FFF2-40B4-BE49-F238E27FC236}">
                <a16:creationId xmlns:a16="http://schemas.microsoft.com/office/drawing/2014/main" id="{5B3D6B15-D966-CEFB-746F-72F655874C4B}"/>
              </a:ext>
            </a:extLst>
          </p:cNvPr>
          <p:cNvPicPr>
            <a:picLocks noChangeAspect="1"/>
          </p:cNvPicPr>
          <p:nvPr/>
        </p:nvPicPr>
        <p:blipFill>
          <a:blip r:embed="rId4"/>
          <a:stretch>
            <a:fillRect/>
          </a:stretch>
        </p:blipFill>
        <p:spPr>
          <a:xfrm>
            <a:off x="6187691" y="1338532"/>
            <a:ext cx="2575783" cy="4727216"/>
          </a:xfrm>
          <a:prstGeom prst="rect">
            <a:avLst/>
          </a:prstGeom>
        </p:spPr>
      </p:pic>
      <p:pic>
        <p:nvPicPr>
          <p:cNvPr id="10" name="Picture 9">
            <a:extLst>
              <a:ext uri="{FF2B5EF4-FFF2-40B4-BE49-F238E27FC236}">
                <a16:creationId xmlns:a16="http://schemas.microsoft.com/office/drawing/2014/main" id="{82A8136E-F610-C9B4-29E5-B725FE9B1F57}"/>
              </a:ext>
            </a:extLst>
          </p:cNvPr>
          <p:cNvPicPr>
            <a:picLocks noChangeAspect="1"/>
          </p:cNvPicPr>
          <p:nvPr/>
        </p:nvPicPr>
        <p:blipFill>
          <a:blip r:embed="rId5"/>
          <a:stretch>
            <a:fillRect/>
          </a:stretch>
        </p:blipFill>
        <p:spPr>
          <a:xfrm>
            <a:off x="8849221" y="1338530"/>
            <a:ext cx="2682472" cy="4727217"/>
          </a:xfrm>
          <a:prstGeom prst="rect">
            <a:avLst/>
          </a:prstGeom>
        </p:spPr>
      </p:pic>
    </p:spTree>
    <p:extLst>
      <p:ext uri="{BB962C8B-B14F-4D97-AF65-F5344CB8AC3E}">
        <p14:creationId xmlns:p14="http://schemas.microsoft.com/office/powerpoint/2010/main" val="3410796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44241B-DC11-B36D-A33C-D94102CB32C9}"/>
              </a:ext>
            </a:extLst>
          </p:cNvPr>
          <p:cNvSpPr txBox="1"/>
          <p:nvPr/>
        </p:nvSpPr>
        <p:spPr>
          <a:xfrm>
            <a:off x="3419472" y="630646"/>
            <a:ext cx="5695032" cy="707886"/>
          </a:xfrm>
          <a:prstGeom prst="rect">
            <a:avLst/>
          </a:prstGeom>
          <a:noFill/>
        </p:spPr>
        <p:txBody>
          <a:bodyPr wrap="square" rtlCol="0">
            <a:spAutoFit/>
          </a:bodyPr>
          <a:lstStyle/>
          <a:p>
            <a:r>
              <a:rPr lang="en-SG" sz="4000" b="1" dirty="0">
                <a:solidFill>
                  <a:srgbClr val="4619B7"/>
                </a:solidFill>
              </a:rPr>
              <a:t>Landing Page – Mobile</a:t>
            </a:r>
          </a:p>
        </p:txBody>
      </p:sp>
      <p:pic>
        <p:nvPicPr>
          <p:cNvPr id="4" name="Picture 3">
            <a:extLst>
              <a:ext uri="{FF2B5EF4-FFF2-40B4-BE49-F238E27FC236}">
                <a16:creationId xmlns:a16="http://schemas.microsoft.com/office/drawing/2014/main" id="{004A4911-2549-631D-493F-D6E60576F103}"/>
              </a:ext>
            </a:extLst>
          </p:cNvPr>
          <p:cNvPicPr>
            <a:picLocks noChangeAspect="1"/>
          </p:cNvPicPr>
          <p:nvPr/>
        </p:nvPicPr>
        <p:blipFill>
          <a:blip r:embed="rId2"/>
          <a:stretch>
            <a:fillRect/>
          </a:stretch>
        </p:blipFill>
        <p:spPr>
          <a:xfrm>
            <a:off x="712480" y="1338532"/>
            <a:ext cx="2606266" cy="4828106"/>
          </a:xfrm>
          <a:prstGeom prst="rect">
            <a:avLst/>
          </a:prstGeom>
        </p:spPr>
      </p:pic>
      <p:pic>
        <p:nvPicPr>
          <p:cNvPr id="6" name="Picture 5">
            <a:extLst>
              <a:ext uri="{FF2B5EF4-FFF2-40B4-BE49-F238E27FC236}">
                <a16:creationId xmlns:a16="http://schemas.microsoft.com/office/drawing/2014/main" id="{DFE77981-EBFC-7666-6BEE-A18B4D442C5F}"/>
              </a:ext>
            </a:extLst>
          </p:cNvPr>
          <p:cNvPicPr>
            <a:picLocks noChangeAspect="1"/>
          </p:cNvPicPr>
          <p:nvPr/>
        </p:nvPicPr>
        <p:blipFill>
          <a:blip r:embed="rId3"/>
          <a:stretch>
            <a:fillRect/>
          </a:stretch>
        </p:blipFill>
        <p:spPr>
          <a:xfrm>
            <a:off x="3419472" y="1351892"/>
            <a:ext cx="2598645" cy="4828106"/>
          </a:xfrm>
          <a:prstGeom prst="rect">
            <a:avLst/>
          </a:prstGeom>
        </p:spPr>
      </p:pic>
      <p:pic>
        <p:nvPicPr>
          <p:cNvPr id="8" name="Picture 7">
            <a:extLst>
              <a:ext uri="{FF2B5EF4-FFF2-40B4-BE49-F238E27FC236}">
                <a16:creationId xmlns:a16="http://schemas.microsoft.com/office/drawing/2014/main" id="{AC036DB8-1F8E-5E16-95D4-E10C964633F8}"/>
              </a:ext>
            </a:extLst>
          </p:cNvPr>
          <p:cNvPicPr>
            <a:picLocks noChangeAspect="1"/>
          </p:cNvPicPr>
          <p:nvPr/>
        </p:nvPicPr>
        <p:blipFill>
          <a:blip r:embed="rId4"/>
          <a:stretch>
            <a:fillRect/>
          </a:stretch>
        </p:blipFill>
        <p:spPr>
          <a:xfrm>
            <a:off x="6118843" y="1338532"/>
            <a:ext cx="2537680" cy="4841466"/>
          </a:xfrm>
          <a:prstGeom prst="rect">
            <a:avLst/>
          </a:prstGeom>
        </p:spPr>
      </p:pic>
      <p:pic>
        <p:nvPicPr>
          <p:cNvPr id="10" name="Picture 9">
            <a:extLst>
              <a:ext uri="{FF2B5EF4-FFF2-40B4-BE49-F238E27FC236}">
                <a16:creationId xmlns:a16="http://schemas.microsoft.com/office/drawing/2014/main" id="{C6EF4A08-EB9A-7F3D-73E4-91282952F4F8}"/>
              </a:ext>
            </a:extLst>
          </p:cNvPr>
          <p:cNvPicPr>
            <a:picLocks noChangeAspect="1"/>
          </p:cNvPicPr>
          <p:nvPr/>
        </p:nvPicPr>
        <p:blipFill>
          <a:blip r:embed="rId5"/>
          <a:stretch>
            <a:fillRect/>
          </a:stretch>
        </p:blipFill>
        <p:spPr>
          <a:xfrm>
            <a:off x="8818214" y="1338532"/>
            <a:ext cx="2598645" cy="4791884"/>
          </a:xfrm>
          <a:prstGeom prst="rect">
            <a:avLst/>
          </a:prstGeom>
        </p:spPr>
      </p:pic>
    </p:spTree>
    <p:extLst>
      <p:ext uri="{BB962C8B-B14F-4D97-AF65-F5344CB8AC3E}">
        <p14:creationId xmlns:p14="http://schemas.microsoft.com/office/powerpoint/2010/main" val="2120275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22;g2740ba676fe_0_488">
            <a:extLst>
              <a:ext uri="{FF2B5EF4-FFF2-40B4-BE49-F238E27FC236}">
                <a16:creationId xmlns:a16="http://schemas.microsoft.com/office/drawing/2014/main" id="{78E5AC60-3935-96FE-2F86-3A7FB44EA755}"/>
              </a:ext>
            </a:extLst>
          </p:cNvPr>
          <p:cNvSpPr txBox="1"/>
          <p:nvPr/>
        </p:nvSpPr>
        <p:spPr>
          <a:xfrm>
            <a:off x="654648" y="557760"/>
            <a:ext cx="10231500"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SG" sz="2800" b="1" i="0" u="none" strike="noStrike" cap="none" dirty="0">
                <a:solidFill>
                  <a:srgbClr val="8110C0"/>
                </a:solidFill>
                <a:latin typeface="+mj-lt"/>
                <a:ea typeface="Montserrat SemiBold"/>
                <a:cs typeface="Montserrat SemiBold"/>
                <a:sym typeface="Montserrat SemiBold"/>
              </a:rPr>
              <a:t>Email Marketing</a:t>
            </a:r>
            <a:endParaRPr sz="1400" b="0" i="0" u="none" strike="noStrike" cap="none" dirty="0">
              <a:solidFill>
                <a:srgbClr val="8110C0"/>
              </a:solidFill>
              <a:latin typeface="+mj-lt"/>
              <a:ea typeface="Arial"/>
              <a:cs typeface="Arial"/>
              <a:sym typeface="Arial"/>
            </a:endParaRPr>
          </a:p>
        </p:txBody>
      </p:sp>
      <p:graphicFrame>
        <p:nvGraphicFramePr>
          <p:cNvPr id="3" name="Table 2">
            <a:extLst>
              <a:ext uri="{FF2B5EF4-FFF2-40B4-BE49-F238E27FC236}">
                <a16:creationId xmlns:a16="http://schemas.microsoft.com/office/drawing/2014/main" id="{45D77A66-5AB3-685E-4A10-DDA3A38A7514}"/>
              </a:ext>
            </a:extLst>
          </p:cNvPr>
          <p:cNvGraphicFramePr>
            <a:graphicFrameLocks noGrp="1"/>
          </p:cNvGraphicFramePr>
          <p:nvPr>
            <p:extLst>
              <p:ext uri="{D42A27DB-BD31-4B8C-83A1-F6EECF244321}">
                <p14:modId xmlns:p14="http://schemas.microsoft.com/office/powerpoint/2010/main" val="649903642"/>
              </p:ext>
            </p:extLst>
          </p:nvPr>
        </p:nvGraphicFramePr>
        <p:xfrm>
          <a:off x="726467" y="1044281"/>
          <a:ext cx="10739065" cy="5142040"/>
        </p:xfrm>
        <a:graphic>
          <a:graphicData uri="http://schemas.openxmlformats.org/drawingml/2006/table">
            <a:tbl>
              <a:tblPr firstRow="1" bandRow="1">
                <a:tableStyleId>{5C22544A-7EE6-4342-B048-85BDC9FD1C3A}</a:tableStyleId>
              </a:tblPr>
              <a:tblGrid>
                <a:gridCol w="794396">
                  <a:extLst>
                    <a:ext uri="{9D8B030D-6E8A-4147-A177-3AD203B41FA5}">
                      <a16:colId xmlns:a16="http://schemas.microsoft.com/office/drawing/2014/main" val="3044581479"/>
                    </a:ext>
                  </a:extLst>
                </a:gridCol>
                <a:gridCol w="6208062">
                  <a:extLst>
                    <a:ext uri="{9D8B030D-6E8A-4147-A177-3AD203B41FA5}">
                      <a16:colId xmlns:a16="http://schemas.microsoft.com/office/drawing/2014/main" val="1337958180"/>
                    </a:ext>
                  </a:extLst>
                </a:gridCol>
                <a:gridCol w="3736607">
                  <a:extLst>
                    <a:ext uri="{9D8B030D-6E8A-4147-A177-3AD203B41FA5}">
                      <a16:colId xmlns:a16="http://schemas.microsoft.com/office/drawing/2014/main" val="2376520930"/>
                    </a:ext>
                  </a:extLst>
                </a:gridCol>
              </a:tblGrid>
              <a:tr h="441565">
                <a:tc>
                  <a:txBody>
                    <a:bodyPr/>
                    <a:lstStyle/>
                    <a:p>
                      <a:pPr algn="ctr">
                        <a:lnSpc>
                          <a:spcPct val="150000"/>
                        </a:lnSpc>
                      </a:pPr>
                      <a:r>
                        <a:rPr lang="en-SG" dirty="0">
                          <a:solidFill>
                            <a:schemeClr val="bg1"/>
                          </a:solidFill>
                          <a:latin typeface="Aptos Black" panose="020B0004020202020204" pitchFamily="34" charset="0"/>
                        </a:rPr>
                        <a:t>S/N</a:t>
                      </a:r>
                    </a:p>
                  </a:txBody>
                  <a:tcPr>
                    <a:solidFill>
                      <a:srgbClr val="8110C0"/>
                    </a:solidFill>
                  </a:tcPr>
                </a:tc>
                <a:tc>
                  <a:txBody>
                    <a:bodyPr/>
                    <a:lstStyle/>
                    <a:p>
                      <a:r>
                        <a:rPr lang="en-SG" dirty="0">
                          <a:solidFill>
                            <a:schemeClr val="bg1"/>
                          </a:solidFill>
                          <a:latin typeface="Aptos Black" panose="020B0004020202020204" pitchFamily="34" charset="0"/>
                        </a:rPr>
                        <a:t>Content of Email</a:t>
                      </a:r>
                    </a:p>
                  </a:txBody>
                  <a:tcPr>
                    <a:solidFill>
                      <a:srgbClr val="8110C0"/>
                    </a:solidFill>
                  </a:tcPr>
                </a:tc>
                <a:tc>
                  <a:txBody>
                    <a:bodyPr/>
                    <a:lstStyle/>
                    <a:p>
                      <a:r>
                        <a:rPr lang="en-SG" dirty="0">
                          <a:solidFill>
                            <a:schemeClr val="bg1"/>
                          </a:solidFill>
                          <a:latin typeface="Aptos Black" panose="020B0004020202020204" pitchFamily="34" charset="0"/>
                        </a:rPr>
                        <a:t>Call To Action</a:t>
                      </a:r>
                    </a:p>
                  </a:txBody>
                  <a:tcPr>
                    <a:solidFill>
                      <a:srgbClr val="8110C0"/>
                    </a:solidFill>
                  </a:tcPr>
                </a:tc>
                <a:extLst>
                  <a:ext uri="{0D108BD9-81ED-4DB2-BD59-A6C34878D82A}">
                    <a16:rowId xmlns:a16="http://schemas.microsoft.com/office/drawing/2014/main" val="1607658901"/>
                  </a:ext>
                </a:extLst>
              </a:tr>
              <a:tr h="869841">
                <a:tc>
                  <a:txBody>
                    <a:bodyPr/>
                    <a:lstStyle/>
                    <a:p>
                      <a:pPr algn="ctr">
                        <a:lnSpc>
                          <a:spcPct val="150000"/>
                        </a:lnSpc>
                      </a:pPr>
                      <a:r>
                        <a:rPr lang="en-SG" dirty="0">
                          <a:latin typeface="Aptos Black" panose="020B0004020202020204" pitchFamily="34" charset="0"/>
                        </a:rPr>
                        <a:t>1</a:t>
                      </a:r>
                    </a:p>
                  </a:txBody>
                  <a:tcPr>
                    <a:solidFill>
                      <a:srgbClr val="9999FF"/>
                    </a:solidFill>
                  </a:tcPr>
                </a:tc>
                <a:tc>
                  <a:txBody>
                    <a:bodyPr/>
                    <a:lstStyle/>
                    <a:p>
                      <a:r>
                        <a:rPr lang="en-SG" sz="1800" b="1" i="0" kern="1200" dirty="0">
                          <a:solidFill>
                            <a:schemeClr val="dk1"/>
                          </a:solidFill>
                          <a:effectLst/>
                          <a:latin typeface="Abadi" panose="020B0604020104020204" pitchFamily="34" charset="0"/>
                          <a:ea typeface="+mn-ea"/>
                          <a:cs typeface="Aldhabi" panose="020F0502020204030204" pitchFamily="2" charset="-78"/>
                        </a:rPr>
                        <a:t>Friends &amp; Family Feast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Abadi" panose="020B0604020104020204" pitchFamily="34" charset="0"/>
                          <a:ea typeface="+mn-ea"/>
                          <a:cs typeface="Aldhabi" panose="020F0502020204030204" pitchFamily="2" charset="-78"/>
                        </a:rPr>
                        <a:t>Gather your loved ones! Order at least </a:t>
                      </a:r>
                      <a:r>
                        <a:rPr lang="en-US" sz="1700" b="1" i="0" kern="1200" dirty="0">
                          <a:solidFill>
                            <a:schemeClr val="dk1"/>
                          </a:solidFill>
                          <a:effectLst/>
                          <a:latin typeface="Abadi" panose="020B0604020104020204" pitchFamily="34" charset="0"/>
                          <a:ea typeface="+mn-ea"/>
                          <a:cs typeface="Aldhabi" panose="020F0502020204030204" pitchFamily="2" charset="-78"/>
                        </a:rPr>
                        <a:t>4 set meal and get 10% off</a:t>
                      </a:r>
                      <a:r>
                        <a:rPr lang="en-US" sz="1700" b="0" i="0" kern="1200" dirty="0">
                          <a:solidFill>
                            <a:schemeClr val="dk1"/>
                          </a:solidFill>
                          <a:effectLst/>
                          <a:latin typeface="Abadi" panose="020B0604020104020204" pitchFamily="34" charset="0"/>
                          <a:ea typeface="+mn-ea"/>
                          <a:cs typeface="Aldhabi" panose="020F0502020204030204" pitchFamily="2" charset="-78"/>
                        </a:rPr>
                        <a:t> your total bill, making every meal a celebration!</a:t>
                      </a:r>
                      <a:endParaRPr lang="en-SG" sz="1700" dirty="0">
                        <a:latin typeface="Abadi" panose="020B0604020104020204" pitchFamily="34" charset="0"/>
                        <a:cs typeface="Aldhabi" panose="020F0502020204030204" pitchFamily="2" charset="-78"/>
                      </a:endParaRPr>
                    </a:p>
                  </a:txBody>
                  <a:tcPr>
                    <a:solidFill>
                      <a:srgbClr val="9999FF"/>
                    </a:solidFill>
                  </a:tcPr>
                </a:tc>
                <a:tc>
                  <a:txBody>
                    <a:bodyPr/>
                    <a:lstStyle/>
                    <a:p>
                      <a:r>
                        <a:rPr lang="en-US" sz="1800" b="0" i="0" kern="1200" dirty="0">
                          <a:solidFill>
                            <a:schemeClr val="dk1"/>
                          </a:solidFill>
                          <a:effectLst/>
                          <a:latin typeface="Abadi" panose="020B0604020104020204" pitchFamily="34" charset="0"/>
                          <a:ea typeface="+mn-ea"/>
                          <a:cs typeface="Aldhabi" panose="020F0502020204030204" pitchFamily="2" charset="-78"/>
                        </a:rPr>
                        <a:t>"Order Now for Family &amp; Friends Savings!"</a:t>
                      </a:r>
                      <a:endParaRPr lang="en-SG" dirty="0">
                        <a:latin typeface="Abadi" panose="020B0604020104020204" pitchFamily="34" charset="0"/>
                        <a:cs typeface="Aldhabi" panose="020F0502020204030204" pitchFamily="2" charset="-78"/>
                      </a:endParaRPr>
                    </a:p>
                  </a:txBody>
                  <a:tcPr>
                    <a:solidFill>
                      <a:srgbClr val="9999FF"/>
                    </a:solidFill>
                  </a:tcPr>
                </a:tc>
                <a:extLst>
                  <a:ext uri="{0D108BD9-81ED-4DB2-BD59-A6C34878D82A}">
                    <a16:rowId xmlns:a16="http://schemas.microsoft.com/office/drawing/2014/main" val="1749362896"/>
                  </a:ext>
                </a:extLst>
              </a:tr>
              <a:tr h="872893">
                <a:tc>
                  <a:txBody>
                    <a:bodyPr/>
                    <a:lstStyle/>
                    <a:p>
                      <a:pPr algn="ctr">
                        <a:lnSpc>
                          <a:spcPct val="150000"/>
                        </a:lnSpc>
                      </a:pPr>
                      <a:r>
                        <a:rPr lang="en-SG" dirty="0">
                          <a:latin typeface="Aptos Black" panose="020B0004020202020204" pitchFamily="34" charset="0"/>
                        </a:rPr>
                        <a:t>2</a:t>
                      </a:r>
                    </a:p>
                  </a:txBody>
                  <a:tcPr>
                    <a:solidFill>
                      <a:srgbClr val="CCCCFF"/>
                    </a:solidFill>
                  </a:tcPr>
                </a:tc>
                <a:tc>
                  <a:txBody>
                    <a:bodyPr/>
                    <a:lstStyle/>
                    <a:p>
                      <a:r>
                        <a:rPr lang="en-SG" sz="1800" b="1" i="0" kern="1200" dirty="0">
                          <a:solidFill>
                            <a:schemeClr val="dk1"/>
                          </a:solidFill>
                          <a:effectLst/>
                          <a:latin typeface="Abadi" panose="020B0604020104020204" pitchFamily="34" charset="0"/>
                          <a:ea typeface="+mn-ea"/>
                          <a:cs typeface="Aldhabi" panose="020F0502020204030204" pitchFamily="2" charset="-78"/>
                        </a:rPr>
                        <a:t>Birthday Celebration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Abadi" panose="020B0604020104020204" pitchFamily="34" charset="0"/>
                          <a:ea typeface="+mn-ea"/>
                          <a:cs typeface="Aldhabi" panose="020F0502020204030204" pitchFamily="2" charset="-78"/>
                        </a:rPr>
                        <a:t>Celebrate with us! Sign up for our Members and enjoy a </a:t>
                      </a:r>
                      <a:r>
                        <a:rPr lang="en-US" sz="1700" b="1" i="0" kern="1200" dirty="0">
                          <a:solidFill>
                            <a:schemeClr val="dk1"/>
                          </a:solidFill>
                          <a:effectLst/>
                          <a:latin typeface="Abadi" panose="020B0604020104020204" pitchFamily="34" charset="0"/>
                          <a:ea typeface="+mn-ea"/>
                          <a:cs typeface="Aldhabi" panose="020F0502020204030204" pitchFamily="2" charset="-78"/>
                        </a:rPr>
                        <a:t>Complimentary dessert</a:t>
                      </a:r>
                      <a:r>
                        <a:rPr lang="en-US" sz="1700" b="0" i="0" kern="1200" dirty="0">
                          <a:solidFill>
                            <a:schemeClr val="dk1"/>
                          </a:solidFill>
                          <a:effectLst/>
                          <a:latin typeface="Abadi" panose="020B0604020104020204" pitchFamily="34" charset="0"/>
                          <a:ea typeface="+mn-ea"/>
                          <a:cs typeface="Aldhabi" panose="020F0502020204030204" pitchFamily="2" charset="-78"/>
                        </a:rPr>
                        <a:t> and </a:t>
                      </a:r>
                      <a:r>
                        <a:rPr lang="en-US" sz="1700" b="1" i="0" kern="1200" dirty="0">
                          <a:solidFill>
                            <a:schemeClr val="dk1"/>
                          </a:solidFill>
                          <a:effectLst/>
                          <a:latin typeface="Abadi" panose="020B0604020104020204" pitchFamily="34" charset="0"/>
                          <a:ea typeface="+mn-ea"/>
                          <a:cs typeface="Aldhabi" panose="020F0502020204030204" pitchFamily="2" charset="-78"/>
                        </a:rPr>
                        <a:t>15% off</a:t>
                      </a:r>
                      <a:r>
                        <a:rPr lang="en-US" sz="1700" b="0" i="0" kern="1200" dirty="0">
                          <a:solidFill>
                            <a:schemeClr val="dk1"/>
                          </a:solidFill>
                          <a:effectLst/>
                          <a:latin typeface="Abadi" panose="020B0604020104020204" pitchFamily="34" charset="0"/>
                          <a:ea typeface="+mn-ea"/>
                          <a:cs typeface="Aldhabi" panose="020F0502020204030204" pitchFamily="2" charset="-78"/>
                        </a:rPr>
                        <a:t> your meal during your Actual Day!</a:t>
                      </a:r>
                      <a:endParaRPr lang="en-SG" sz="1700" dirty="0">
                        <a:latin typeface="Abadi" panose="020B0604020104020204" pitchFamily="34" charset="0"/>
                        <a:cs typeface="Aldhabi" panose="020F0502020204030204" pitchFamily="2" charset="-78"/>
                      </a:endParaRPr>
                    </a:p>
                  </a:txBody>
                  <a:tcPr>
                    <a:solidFill>
                      <a:srgbClr val="CCCCFF"/>
                    </a:solidFill>
                  </a:tcPr>
                </a:tc>
                <a:tc>
                  <a:txBody>
                    <a:bodyPr/>
                    <a:lstStyle/>
                    <a:p>
                      <a:r>
                        <a:rPr lang="en-US" sz="1800" b="0" i="0" kern="1200" dirty="0">
                          <a:solidFill>
                            <a:schemeClr val="dk1"/>
                          </a:solidFill>
                          <a:effectLst/>
                          <a:latin typeface="Abadi" panose="020B0604020104020204" pitchFamily="34" charset="0"/>
                          <a:ea typeface="+mn-ea"/>
                          <a:cs typeface="Aldhabi" panose="020F0502020204030204" pitchFamily="2" charset="-78"/>
                        </a:rPr>
                        <a:t>"Sign Up for Birthday Treats Today!"</a:t>
                      </a:r>
                      <a:endParaRPr lang="en-SG" dirty="0">
                        <a:latin typeface="Abadi" panose="020B0604020104020204" pitchFamily="34" charset="0"/>
                        <a:cs typeface="Aldhabi" panose="020F0502020204030204" pitchFamily="2" charset="-78"/>
                      </a:endParaRPr>
                    </a:p>
                  </a:txBody>
                  <a:tcPr>
                    <a:solidFill>
                      <a:srgbClr val="CCCCFF"/>
                    </a:solidFill>
                  </a:tcPr>
                </a:tc>
                <a:extLst>
                  <a:ext uri="{0D108BD9-81ED-4DB2-BD59-A6C34878D82A}">
                    <a16:rowId xmlns:a16="http://schemas.microsoft.com/office/drawing/2014/main" val="3991675095"/>
                  </a:ext>
                </a:extLst>
              </a:tr>
              <a:tr h="869841">
                <a:tc>
                  <a:txBody>
                    <a:bodyPr/>
                    <a:lstStyle/>
                    <a:p>
                      <a:pPr algn="ctr">
                        <a:lnSpc>
                          <a:spcPct val="150000"/>
                        </a:lnSpc>
                      </a:pPr>
                      <a:r>
                        <a:rPr lang="en-SG" dirty="0">
                          <a:latin typeface="Aptos Black" panose="020B0004020202020204" pitchFamily="34" charset="0"/>
                        </a:rPr>
                        <a:t>3</a:t>
                      </a:r>
                    </a:p>
                  </a:txBody>
                  <a:tcPr>
                    <a:solidFill>
                      <a:srgbClr val="9999FF"/>
                    </a:solidFill>
                  </a:tcPr>
                </a:tc>
                <a:tc>
                  <a:txBody>
                    <a:bodyPr/>
                    <a:lstStyle/>
                    <a:p>
                      <a:r>
                        <a:rPr lang="en-SG" sz="1800" b="1" i="0" kern="1200" dirty="0">
                          <a:solidFill>
                            <a:schemeClr val="dk1"/>
                          </a:solidFill>
                          <a:effectLst/>
                          <a:latin typeface="Abadi" panose="020B0604020104020204" pitchFamily="34" charset="0"/>
                          <a:ea typeface="+mn-ea"/>
                          <a:cs typeface="Aldhabi" panose="020F0502020204030204" pitchFamily="2" charset="-78"/>
                        </a:rPr>
                        <a:t>Weekday Lunch Specials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Abadi" panose="020B0604020104020204" pitchFamily="34" charset="0"/>
                          <a:ea typeface="+mn-ea"/>
                          <a:cs typeface="Aldhabi" panose="020F0502020204030204" pitchFamily="2" charset="-78"/>
                        </a:rPr>
                        <a:t>Enjoy a delicious lunch combo every weekday! Get </a:t>
                      </a:r>
                      <a:r>
                        <a:rPr lang="en-US" sz="1700" b="1" i="0" kern="1200" dirty="0">
                          <a:solidFill>
                            <a:schemeClr val="dk1"/>
                          </a:solidFill>
                          <a:effectLst/>
                          <a:latin typeface="Abadi" panose="020B0604020104020204" pitchFamily="34" charset="0"/>
                          <a:ea typeface="+mn-ea"/>
                          <a:cs typeface="Aldhabi" panose="020F0502020204030204" pitchFamily="2" charset="-78"/>
                        </a:rPr>
                        <a:t>10% off</a:t>
                      </a:r>
                      <a:r>
                        <a:rPr lang="en-US" sz="1700" b="0" i="0" kern="1200" dirty="0">
                          <a:solidFill>
                            <a:schemeClr val="dk1"/>
                          </a:solidFill>
                          <a:effectLst/>
                          <a:latin typeface="Abadi" panose="020B0604020104020204" pitchFamily="34" charset="0"/>
                          <a:ea typeface="+mn-ea"/>
                          <a:cs typeface="Aldhabi" panose="020F0502020204030204" pitchFamily="2" charset="-78"/>
                        </a:rPr>
                        <a:t> any lunch special ordered before 2 PM!</a:t>
                      </a:r>
                      <a:endParaRPr lang="en-SG" sz="1700" dirty="0">
                        <a:latin typeface="Abadi" panose="020B0604020104020204" pitchFamily="34" charset="0"/>
                        <a:cs typeface="Aldhabi" panose="020F0502020204030204" pitchFamily="2" charset="-78"/>
                      </a:endParaRPr>
                    </a:p>
                  </a:txBody>
                  <a:tcPr>
                    <a:solidFill>
                      <a:srgbClr val="9999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Abadi" panose="020B0604020104020204" pitchFamily="34" charset="0"/>
                          <a:ea typeface="+mn-ea"/>
                          <a:cs typeface="Aldhabi" panose="020F0502020204030204" pitchFamily="2" charset="-78"/>
                        </a:rPr>
                        <a:t>"Grab Your Lunch Special – Order Now!"</a:t>
                      </a:r>
                      <a:endParaRPr lang="en-SG" dirty="0">
                        <a:latin typeface="Abadi" panose="020B0604020104020204" pitchFamily="34" charset="0"/>
                        <a:cs typeface="Aldhabi" panose="020F0502020204030204" pitchFamily="2" charset="-78"/>
                      </a:endParaRPr>
                    </a:p>
                  </a:txBody>
                  <a:tcPr>
                    <a:solidFill>
                      <a:srgbClr val="9999FF"/>
                    </a:solidFill>
                  </a:tcPr>
                </a:tc>
                <a:extLst>
                  <a:ext uri="{0D108BD9-81ED-4DB2-BD59-A6C34878D82A}">
                    <a16:rowId xmlns:a16="http://schemas.microsoft.com/office/drawing/2014/main" val="2230045517"/>
                  </a:ext>
                </a:extLst>
              </a:tr>
              <a:tr h="869841">
                <a:tc>
                  <a:txBody>
                    <a:bodyPr/>
                    <a:lstStyle/>
                    <a:p>
                      <a:pPr algn="ctr">
                        <a:lnSpc>
                          <a:spcPct val="150000"/>
                        </a:lnSpc>
                      </a:pPr>
                      <a:r>
                        <a:rPr lang="en-SG" dirty="0">
                          <a:latin typeface="Aptos Black" panose="020B0004020202020204" pitchFamily="34" charset="0"/>
                        </a:rPr>
                        <a:t>4</a:t>
                      </a:r>
                    </a:p>
                  </a:txBody>
                  <a:tcPr>
                    <a:solidFill>
                      <a:srgbClr val="CCCCFF"/>
                    </a:solidFill>
                  </a:tcPr>
                </a:tc>
                <a:tc>
                  <a:txBody>
                    <a:bodyPr/>
                    <a:lstStyle/>
                    <a:p>
                      <a:r>
                        <a:rPr lang="en-US" sz="1800" b="1" i="0" kern="1200" dirty="0">
                          <a:solidFill>
                            <a:schemeClr val="dk1"/>
                          </a:solidFill>
                          <a:effectLst/>
                          <a:latin typeface="Abadi" panose="020B0604020104020204" pitchFamily="34" charset="0"/>
                          <a:ea typeface="+mn-ea"/>
                          <a:cs typeface="Aldhabi" panose="020F0502020204030204" pitchFamily="2" charset="-78"/>
                        </a:rPr>
                        <a:t>Seasonal Specials at a Discount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Abadi" panose="020B0604020104020204" pitchFamily="34" charset="0"/>
                          <a:ea typeface="+mn-ea"/>
                          <a:cs typeface="Aldhabi" panose="020F0502020204030204" pitchFamily="2" charset="-78"/>
                        </a:rPr>
                        <a:t>Try our limited-time seasonal dishes at </a:t>
                      </a:r>
                      <a:r>
                        <a:rPr lang="en-US" sz="1700" b="1" i="0" kern="1200" dirty="0">
                          <a:solidFill>
                            <a:schemeClr val="dk1"/>
                          </a:solidFill>
                          <a:effectLst/>
                          <a:latin typeface="Abadi" panose="020B0604020104020204" pitchFamily="34" charset="0"/>
                          <a:ea typeface="+mn-ea"/>
                          <a:cs typeface="Aldhabi" panose="020F0502020204030204" pitchFamily="2" charset="-78"/>
                        </a:rPr>
                        <a:t>15% off</a:t>
                      </a:r>
                      <a:r>
                        <a:rPr lang="en-US" sz="1700" b="0" i="0" kern="1200" dirty="0">
                          <a:solidFill>
                            <a:schemeClr val="dk1"/>
                          </a:solidFill>
                          <a:effectLst/>
                          <a:latin typeface="Abadi" panose="020B0604020104020204" pitchFamily="34" charset="0"/>
                          <a:ea typeface="+mn-ea"/>
                          <a:cs typeface="Aldhabi" panose="020F0502020204030204" pitchFamily="2" charset="-78"/>
                        </a:rPr>
                        <a:t> when you order as part of a combo!</a:t>
                      </a:r>
                      <a:endParaRPr lang="en-SG" sz="1700" dirty="0">
                        <a:latin typeface="Abadi" panose="020B0604020104020204" pitchFamily="34" charset="0"/>
                        <a:cs typeface="Aldhabi" panose="020F0502020204030204" pitchFamily="2" charset="-78"/>
                      </a:endParaRPr>
                    </a:p>
                  </a:txBody>
                  <a:tcPr>
                    <a:solidFill>
                      <a:srgbClr val="CCCCFF"/>
                    </a:solidFill>
                  </a:tcPr>
                </a:tc>
                <a:tc>
                  <a:txBody>
                    <a:bodyPr/>
                    <a:lstStyle/>
                    <a:p>
                      <a:r>
                        <a:rPr lang="en-US" sz="1800" b="0" i="0" kern="1200" dirty="0">
                          <a:solidFill>
                            <a:schemeClr val="dk1"/>
                          </a:solidFill>
                          <a:effectLst/>
                          <a:latin typeface="Abadi" panose="020B0604020104020204" pitchFamily="34" charset="0"/>
                          <a:ea typeface="+mn-ea"/>
                          <a:cs typeface="Aldhabi" panose="020F0502020204030204" pitchFamily="2" charset="-78"/>
                        </a:rPr>
                        <a:t>"Don’t Miss Our Seasonal Special – Order Today!"</a:t>
                      </a:r>
                      <a:endParaRPr lang="en-SG" dirty="0">
                        <a:latin typeface="Abadi" panose="020B0604020104020204" pitchFamily="34" charset="0"/>
                        <a:cs typeface="Aldhabi" panose="020F0502020204030204" pitchFamily="2" charset="-78"/>
                      </a:endParaRPr>
                    </a:p>
                  </a:txBody>
                  <a:tcPr>
                    <a:solidFill>
                      <a:srgbClr val="CCCCFF"/>
                    </a:solidFill>
                  </a:tcPr>
                </a:tc>
                <a:extLst>
                  <a:ext uri="{0D108BD9-81ED-4DB2-BD59-A6C34878D82A}">
                    <a16:rowId xmlns:a16="http://schemas.microsoft.com/office/drawing/2014/main" val="3175955409"/>
                  </a:ext>
                </a:extLst>
              </a:tr>
              <a:tr h="869841">
                <a:tc>
                  <a:txBody>
                    <a:bodyPr/>
                    <a:lstStyle/>
                    <a:p>
                      <a:pPr algn="ctr">
                        <a:lnSpc>
                          <a:spcPct val="150000"/>
                        </a:lnSpc>
                      </a:pPr>
                      <a:r>
                        <a:rPr lang="en-SG" dirty="0">
                          <a:latin typeface="Aptos Black" panose="020B0004020202020204" pitchFamily="34" charset="0"/>
                        </a:rPr>
                        <a:t>5</a:t>
                      </a:r>
                    </a:p>
                  </a:txBody>
                  <a:tcPr>
                    <a:solidFill>
                      <a:srgbClr val="9999FF"/>
                    </a:solidFill>
                  </a:tcPr>
                </a:tc>
                <a:tc>
                  <a:txBody>
                    <a:bodyPr/>
                    <a:lstStyle/>
                    <a:p>
                      <a:r>
                        <a:rPr lang="en-SG" sz="1800" b="1" i="0" kern="1200" dirty="0">
                          <a:solidFill>
                            <a:schemeClr val="dk1"/>
                          </a:solidFill>
                          <a:effectLst/>
                          <a:latin typeface="Abadi" panose="020B0604020104020204" pitchFamily="34" charset="0"/>
                          <a:ea typeface="+mn-ea"/>
                          <a:cs typeface="Aldhabi" panose="020F0502020204030204" pitchFamily="2" charset="-78"/>
                        </a:rPr>
                        <a:t>Social Media Follow Reward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700" b="0" i="0" kern="1200" dirty="0">
                          <a:solidFill>
                            <a:schemeClr val="dk1"/>
                          </a:solidFill>
                          <a:effectLst/>
                          <a:latin typeface="Abadi" panose="020B0604020104020204" pitchFamily="34" charset="0"/>
                          <a:ea typeface="+mn-ea"/>
                          <a:cs typeface="Aldhabi" panose="020F0502020204030204" pitchFamily="2" charset="-78"/>
                        </a:rPr>
                        <a:t>Follow us on social media and receive </a:t>
                      </a:r>
                      <a:r>
                        <a:rPr lang="en-US" sz="1700" b="1" i="0" kern="1200" dirty="0">
                          <a:solidFill>
                            <a:schemeClr val="dk1"/>
                          </a:solidFill>
                          <a:effectLst/>
                          <a:latin typeface="Abadi" panose="020B0604020104020204" pitchFamily="34" charset="0"/>
                          <a:ea typeface="+mn-ea"/>
                          <a:cs typeface="Aldhabi" panose="020F0502020204030204" pitchFamily="2" charset="-78"/>
                        </a:rPr>
                        <a:t>a dessert </a:t>
                      </a:r>
                      <a:r>
                        <a:rPr lang="en-US" sz="1700" b="0" i="0" kern="1200" dirty="0">
                          <a:solidFill>
                            <a:schemeClr val="dk1"/>
                          </a:solidFill>
                          <a:effectLst/>
                          <a:latin typeface="Abadi" panose="020B0604020104020204" pitchFamily="34" charset="0"/>
                          <a:ea typeface="+mn-ea"/>
                          <a:cs typeface="Aldhabi" panose="020F0502020204030204" pitchFamily="2" charset="-78"/>
                        </a:rPr>
                        <a:t>when providing feedback!</a:t>
                      </a:r>
                      <a:endParaRPr lang="en-SG" sz="1700" dirty="0">
                        <a:latin typeface="Abadi" panose="020B0604020104020204" pitchFamily="34" charset="0"/>
                        <a:cs typeface="Aldhabi" panose="020F0502020204030204" pitchFamily="2" charset="-78"/>
                      </a:endParaRPr>
                    </a:p>
                  </a:txBody>
                  <a:tcPr>
                    <a:solidFill>
                      <a:srgbClr val="9999FF"/>
                    </a:solidFill>
                  </a:tcPr>
                </a:tc>
                <a:tc>
                  <a:txBody>
                    <a:bodyPr/>
                    <a:lstStyle/>
                    <a:p>
                      <a:r>
                        <a:rPr lang="en-US" sz="1800" b="0" i="0" kern="1200" dirty="0">
                          <a:solidFill>
                            <a:schemeClr val="dk1"/>
                          </a:solidFill>
                          <a:effectLst/>
                          <a:latin typeface="Abadi" panose="020B0604020104020204" pitchFamily="34" charset="0"/>
                          <a:ea typeface="+mn-ea"/>
                          <a:cs typeface="Aldhabi" panose="020F0502020204030204" pitchFamily="2" charset="-78"/>
                        </a:rPr>
                        <a:t>"Follow Us for Exclusive Rewards!"</a:t>
                      </a:r>
                      <a:endParaRPr lang="en-SG" dirty="0">
                        <a:latin typeface="Abadi" panose="020B0604020104020204" pitchFamily="34" charset="0"/>
                        <a:cs typeface="Aldhabi" panose="020F0502020204030204" pitchFamily="2" charset="-78"/>
                      </a:endParaRPr>
                    </a:p>
                  </a:txBody>
                  <a:tcPr>
                    <a:solidFill>
                      <a:srgbClr val="9999FF"/>
                    </a:solidFill>
                  </a:tcPr>
                </a:tc>
                <a:extLst>
                  <a:ext uri="{0D108BD9-81ED-4DB2-BD59-A6C34878D82A}">
                    <a16:rowId xmlns:a16="http://schemas.microsoft.com/office/drawing/2014/main" val="1900508345"/>
                  </a:ext>
                </a:extLst>
              </a:tr>
            </a:tbl>
          </a:graphicData>
        </a:graphic>
      </p:graphicFrame>
    </p:spTree>
    <p:extLst>
      <p:ext uri="{BB962C8B-B14F-4D97-AF65-F5344CB8AC3E}">
        <p14:creationId xmlns:p14="http://schemas.microsoft.com/office/powerpoint/2010/main" val="476710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22;g2740ba676fe_0_488">
            <a:extLst>
              <a:ext uri="{FF2B5EF4-FFF2-40B4-BE49-F238E27FC236}">
                <a16:creationId xmlns:a16="http://schemas.microsoft.com/office/drawing/2014/main" id="{479810DB-6A99-75E4-A543-54E86F6DE890}"/>
              </a:ext>
            </a:extLst>
          </p:cNvPr>
          <p:cNvSpPr txBox="1"/>
          <p:nvPr/>
        </p:nvSpPr>
        <p:spPr>
          <a:xfrm>
            <a:off x="654648" y="557760"/>
            <a:ext cx="102315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SG" sz="4000" b="1" i="0" u="none" strike="noStrike" cap="none" dirty="0">
                <a:solidFill>
                  <a:srgbClr val="8110C0"/>
                </a:solidFill>
                <a:latin typeface="+mj-lt"/>
                <a:ea typeface="Montserrat SemiBold"/>
                <a:cs typeface="Montserrat SemiBold"/>
                <a:sym typeface="Montserrat SemiBold"/>
              </a:rPr>
              <a:t>Email Marketing</a:t>
            </a:r>
            <a:endParaRPr sz="2000" b="0" i="0" u="none" strike="noStrike" cap="none" dirty="0">
              <a:solidFill>
                <a:srgbClr val="8110C0"/>
              </a:solidFill>
              <a:latin typeface="+mj-lt"/>
              <a:ea typeface="Arial"/>
              <a:cs typeface="Arial"/>
              <a:sym typeface="Arial"/>
            </a:endParaRPr>
          </a:p>
        </p:txBody>
      </p:sp>
      <p:pic>
        <p:nvPicPr>
          <p:cNvPr id="4" name="Picture 3">
            <a:extLst>
              <a:ext uri="{FF2B5EF4-FFF2-40B4-BE49-F238E27FC236}">
                <a16:creationId xmlns:a16="http://schemas.microsoft.com/office/drawing/2014/main" id="{6265AD97-B19F-225B-78D9-E01A33C301DA}"/>
              </a:ext>
            </a:extLst>
          </p:cNvPr>
          <p:cNvPicPr>
            <a:picLocks noChangeAspect="1"/>
          </p:cNvPicPr>
          <p:nvPr/>
        </p:nvPicPr>
        <p:blipFill>
          <a:blip r:embed="rId2"/>
          <a:stretch>
            <a:fillRect/>
          </a:stretch>
        </p:blipFill>
        <p:spPr>
          <a:xfrm>
            <a:off x="759540" y="1166078"/>
            <a:ext cx="10675376" cy="4929922"/>
          </a:xfrm>
          <a:prstGeom prst="rect">
            <a:avLst/>
          </a:prstGeom>
        </p:spPr>
      </p:pic>
    </p:spTree>
    <p:extLst>
      <p:ext uri="{BB962C8B-B14F-4D97-AF65-F5344CB8AC3E}">
        <p14:creationId xmlns:p14="http://schemas.microsoft.com/office/powerpoint/2010/main" val="48884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C92B7E-7166-5469-0496-7459F4E2EEE5}"/>
              </a:ext>
            </a:extLst>
          </p:cNvPr>
          <p:cNvSpPr txBox="1"/>
          <p:nvPr/>
        </p:nvSpPr>
        <p:spPr>
          <a:xfrm>
            <a:off x="3574704" y="669048"/>
            <a:ext cx="5570756" cy="584775"/>
          </a:xfrm>
          <a:prstGeom prst="rect">
            <a:avLst/>
          </a:prstGeom>
          <a:noFill/>
        </p:spPr>
        <p:txBody>
          <a:bodyPr wrap="none" rtlCol="0">
            <a:spAutoFit/>
          </a:bodyPr>
          <a:lstStyle/>
          <a:p>
            <a:r>
              <a:rPr lang="en-SG" sz="3200" b="1" dirty="0">
                <a:solidFill>
                  <a:srgbClr val="4619B7"/>
                </a:solidFill>
                <a:latin typeface="Georgia Pro Black" panose="02040A02050405020203" pitchFamily="18" charset="0"/>
              </a:rPr>
              <a:t>EXECUTIVE SUMMARY</a:t>
            </a:r>
          </a:p>
        </p:txBody>
      </p:sp>
      <p:sp>
        <p:nvSpPr>
          <p:cNvPr id="3" name="TextBox 2">
            <a:extLst>
              <a:ext uri="{FF2B5EF4-FFF2-40B4-BE49-F238E27FC236}">
                <a16:creationId xmlns:a16="http://schemas.microsoft.com/office/drawing/2014/main" id="{C8A1EDFB-8CB2-7673-7C84-548ABB520218}"/>
              </a:ext>
            </a:extLst>
          </p:cNvPr>
          <p:cNvSpPr txBox="1"/>
          <p:nvPr/>
        </p:nvSpPr>
        <p:spPr>
          <a:xfrm>
            <a:off x="1442719" y="1964223"/>
            <a:ext cx="7823200" cy="369332"/>
          </a:xfrm>
          <a:prstGeom prst="rect">
            <a:avLst/>
          </a:prstGeom>
          <a:noFill/>
        </p:spPr>
        <p:txBody>
          <a:bodyPr wrap="square" rtlCol="0">
            <a:spAutoFit/>
          </a:bodyPr>
          <a:lstStyle/>
          <a:p>
            <a:pPr marL="285750" indent="-285750">
              <a:buFont typeface="Arial" panose="020B0604020202020204" pitchFamily="34" charset="0"/>
              <a:buChar char="•"/>
            </a:pPr>
            <a:r>
              <a:rPr lang="en-SG" dirty="0"/>
              <a:t>To Increase Delivery orders by 20% in 6 months</a:t>
            </a:r>
          </a:p>
        </p:txBody>
      </p:sp>
      <p:sp>
        <p:nvSpPr>
          <p:cNvPr id="4" name="TextBox 3">
            <a:extLst>
              <a:ext uri="{FF2B5EF4-FFF2-40B4-BE49-F238E27FC236}">
                <a16:creationId xmlns:a16="http://schemas.microsoft.com/office/drawing/2014/main" id="{6D76400A-6024-1CEF-F64D-684C7484EDD4}"/>
              </a:ext>
            </a:extLst>
          </p:cNvPr>
          <p:cNvSpPr txBox="1"/>
          <p:nvPr/>
        </p:nvSpPr>
        <p:spPr>
          <a:xfrm>
            <a:off x="1442719" y="1265598"/>
            <a:ext cx="7823200" cy="677108"/>
          </a:xfrm>
          <a:prstGeom prst="rect">
            <a:avLst/>
          </a:prstGeom>
          <a:noFill/>
        </p:spPr>
        <p:txBody>
          <a:bodyPr wrap="square" rtlCol="0">
            <a:spAutoFit/>
          </a:bodyPr>
          <a:lstStyle/>
          <a:p>
            <a:r>
              <a:rPr lang="en-SG" sz="2000" b="1" dirty="0">
                <a:solidFill>
                  <a:srgbClr val="7030A0"/>
                </a:solidFill>
              </a:rPr>
              <a:t>Business Objectives:</a:t>
            </a:r>
          </a:p>
          <a:p>
            <a:pPr marL="285750" indent="-285750">
              <a:buFont typeface="Arial" panose="020B0604020202020204" pitchFamily="34" charset="0"/>
              <a:buChar char="•"/>
            </a:pPr>
            <a:r>
              <a:rPr lang="en-SG" dirty="0"/>
              <a:t>To Increase Walk-in Customers by 20% in 6 months</a:t>
            </a:r>
          </a:p>
        </p:txBody>
      </p:sp>
      <p:sp>
        <p:nvSpPr>
          <p:cNvPr id="5" name="TextBox 4">
            <a:extLst>
              <a:ext uri="{FF2B5EF4-FFF2-40B4-BE49-F238E27FC236}">
                <a16:creationId xmlns:a16="http://schemas.microsoft.com/office/drawing/2014/main" id="{38A4B279-6688-3DB1-B9A0-3FFFD203A063}"/>
              </a:ext>
            </a:extLst>
          </p:cNvPr>
          <p:cNvSpPr txBox="1"/>
          <p:nvPr/>
        </p:nvSpPr>
        <p:spPr>
          <a:xfrm>
            <a:off x="1442719" y="2414065"/>
            <a:ext cx="8890000" cy="1508105"/>
          </a:xfrm>
          <a:prstGeom prst="rect">
            <a:avLst/>
          </a:prstGeom>
          <a:noFill/>
        </p:spPr>
        <p:txBody>
          <a:bodyPr wrap="square" rtlCol="0">
            <a:spAutoFit/>
          </a:bodyPr>
          <a:lstStyle/>
          <a:p>
            <a:r>
              <a:rPr lang="en-SG" sz="2000" b="1" dirty="0">
                <a:solidFill>
                  <a:srgbClr val="7030A0"/>
                </a:solidFill>
              </a:rPr>
              <a:t>Target Market: </a:t>
            </a:r>
          </a:p>
          <a:p>
            <a:pPr marL="285750" indent="-285750">
              <a:buFont typeface="Arial" panose="020B0604020202020204" pitchFamily="34" charset="0"/>
              <a:buChar char="•"/>
            </a:pPr>
            <a:r>
              <a:rPr lang="en-SG" dirty="0"/>
              <a:t>Low-Mid income (Single or Married - with or without kids) </a:t>
            </a:r>
          </a:p>
          <a:p>
            <a:pPr marL="285750" indent="-285750">
              <a:buFont typeface="Arial" panose="020B0604020202020204" pitchFamily="34" charset="0"/>
              <a:buChar char="•"/>
            </a:pPr>
            <a:r>
              <a:rPr lang="en-SG" dirty="0"/>
              <a:t>Who have a busy schedule and don’t have time to cook or doesn’t cook.</a:t>
            </a:r>
          </a:p>
          <a:p>
            <a:pPr marL="285750" indent="-285750">
              <a:buFont typeface="Arial" panose="020B0604020202020204" pitchFamily="34" charset="0"/>
              <a:buChar char="•"/>
            </a:pPr>
            <a:r>
              <a:rPr lang="en-SG" dirty="0"/>
              <a:t>Who enjoy Dine-out with friends/Families. </a:t>
            </a:r>
          </a:p>
          <a:p>
            <a:pPr marL="285750" indent="-285750">
              <a:buFont typeface="Arial" panose="020B0604020202020204" pitchFamily="34" charset="0"/>
              <a:buChar char="•"/>
            </a:pPr>
            <a:r>
              <a:rPr lang="en-SG" dirty="0"/>
              <a:t>Prefer to order takeout/delivery.</a:t>
            </a:r>
          </a:p>
        </p:txBody>
      </p:sp>
      <p:sp>
        <p:nvSpPr>
          <p:cNvPr id="6" name="TextBox 5">
            <a:extLst>
              <a:ext uri="{FF2B5EF4-FFF2-40B4-BE49-F238E27FC236}">
                <a16:creationId xmlns:a16="http://schemas.microsoft.com/office/drawing/2014/main" id="{D99C3FC0-3E77-5790-7E89-7EBE7513302E}"/>
              </a:ext>
            </a:extLst>
          </p:cNvPr>
          <p:cNvSpPr txBox="1"/>
          <p:nvPr/>
        </p:nvSpPr>
        <p:spPr>
          <a:xfrm>
            <a:off x="1442719" y="5188230"/>
            <a:ext cx="7823200" cy="954107"/>
          </a:xfrm>
          <a:prstGeom prst="rect">
            <a:avLst/>
          </a:prstGeom>
          <a:noFill/>
        </p:spPr>
        <p:txBody>
          <a:bodyPr wrap="square" rtlCol="0">
            <a:spAutoFit/>
          </a:bodyPr>
          <a:lstStyle/>
          <a:p>
            <a:r>
              <a:rPr lang="en-SG" sz="2000" b="1" dirty="0">
                <a:solidFill>
                  <a:srgbClr val="7030A0"/>
                </a:solidFill>
              </a:rPr>
              <a:t>Product Overview: </a:t>
            </a:r>
          </a:p>
          <a:p>
            <a:pPr marL="285750" indent="-285750">
              <a:buFont typeface="Arial" panose="020B0604020202020204" pitchFamily="34" charset="0"/>
              <a:buChar char="•"/>
            </a:pPr>
            <a:r>
              <a:rPr lang="en-SG" dirty="0"/>
              <a:t>Allow customers to customize their food to their needs</a:t>
            </a:r>
          </a:p>
          <a:p>
            <a:pPr marL="285750" indent="-285750">
              <a:buFont typeface="Arial" panose="020B0604020202020204" pitchFamily="34" charset="0"/>
              <a:buChar char="•"/>
            </a:pPr>
            <a:r>
              <a:rPr lang="en-SG" dirty="0"/>
              <a:t>Variety of choices (Thai, Local, Western)</a:t>
            </a:r>
          </a:p>
        </p:txBody>
      </p:sp>
      <p:sp>
        <p:nvSpPr>
          <p:cNvPr id="8" name="TextBox 7">
            <a:extLst>
              <a:ext uri="{FF2B5EF4-FFF2-40B4-BE49-F238E27FC236}">
                <a16:creationId xmlns:a16="http://schemas.microsoft.com/office/drawing/2014/main" id="{920FBFD2-16EC-B042-1B38-363C51464819}"/>
              </a:ext>
            </a:extLst>
          </p:cNvPr>
          <p:cNvSpPr txBox="1"/>
          <p:nvPr/>
        </p:nvSpPr>
        <p:spPr>
          <a:xfrm>
            <a:off x="1442719" y="4182619"/>
            <a:ext cx="7823200" cy="954107"/>
          </a:xfrm>
          <a:prstGeom prst="rect">
            <a:avLst/>
          </a:prstGeom>
          <a:noFill/>
        </p:spPr>
        <p:txBody>
          <a:bodyPr wrap="square" rtlCol="0">
            <a:spAutoFit/>
          </a:bodyPr>
          <a:lstStyle/>
          <a:p>
            <a:r>
              <a:rPr lang="en-SG" sz="2000" b="1" dirty="0">
                <a:solidFill>
                  <a:srgbClr val="7030A0"/>
                </a:solidFill>
              </a:rPr>
              <a:t>Market Need: </a:t>
            </a:r>
          </a:p>
          <a:p>
            <a:pPr marL="285750" indent="-285750">
              <a:buFont typeface="Arial" panose="020B0604020202020204" pitchFamily="34" charset="0"/>
              <a:buChar char="•"/>
            </a:pPr>
            <a:r>
              <a:rPr lang="en-SG" dirty="0"/>
              <a:t>Affordable price</a:t>
            </a:r>
          </a:p>
          <a:p>
            <a:pPr marL="285750" indent="-285750">
              <a:buFont typeface="Arial" panose="020B0604020202020204" pitchFamily="34" charset="0"/>
              <a:buChar char="•"/>
            </a:pPr>
            <a:r>
              <a:rPr lang="en-SG" dirty="0"/>
              <a:t>Halal Food (Nearby Mosque)</a:t>
            </a:r>
          </a:p>
        </p:txBody>
      </p:sp>
    </p:spTree>
    <p:extLst>
      <p:ext uri="{BB962C8B-B14F-4D97-AF65-F5344CB8AC3E}">
        <p14:creationId xmlns:p14="http://schemas.microsoft.com/office/powerpoint/2010/main" val="2696135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22;g2740ba676fe_0_488">
            <a:extLst>
              <a:ext uri="{FF2B5EF4-FFF2-40B4-BE49-F238E27FC236}">
                <a16:creationId xmlns:a16="http://schemas.microsoft.com/office/drawing/2014/main" id="{C41931F3-B520-E83E-1E57-C09174D0B3AA}"/>
              </a:ext>
            </a:extLst>
          </p:cNvPr>
          <p:cNvSpPr txBox="1"/>
          <p:nvPr/>
        </p:nvSpPr>
        <p:spPr>
          <a:xfrm>
            <a:off x="654648" y="557760"/>
            <a:ext cx="1023150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SG" sz="4000" b="1" i="0" u="none" strike="noStrike" cap="none" dirty="0">
                <a:solidFill>
                  <a:srgbClr val="8110C0"/>
                </a:solidFill>
                <a:latin typeface="+mj-lt"/>
                <a:ea typeface="Montserrat SemiBold"/>
                <a:cs typeface="Montserrat SemiBold"/>
                <a:sym typeface="Montserrat SemiBold"/>
              </a:rPr>
              <a:t>Email Marketing</a:t>
            </a:r>
            <a:endParaRPr sz="2000" b="0" i="0" u="none" strike="noStrike" cap="none" dirty="0">
              <a:solidFill>
                <a:srgbClr val="8110C0"/>
              </a:solidFill>
              <a:latin typeface="+mj-lt"/>
              <a:ea typeface="Arial"/>
              <a:cs typeface="Arial"/>
              <a:sym typeface="Arial"/>
            </a:endParaRPr>
          </a:p>
        </p:txBody>
      </p:sp>
      <p:pic>
        <p:nvPicPr>
          <p:cNvPr id="4" name="Picture 3">
            <a:extLst>
              <a:ext uri="{FF2B5EF4-FFF2-40B4-BE49-F238E27FC236}">
                <a16:creationId xmlns:a16="http://schemas.microsoft.com/office/drawing/2014/main" id="{76228856-6196-C42D-D19C-3D069E884729}"/>
              </a:ext>
            </a:extLst>
          </p:cNvPr>
          <p:cNvPicPr>
            <a:picLocks noChangeAspect="1"/>
          </p:cNvPicPr>
          <p:nvPr/>
        </p:nvPicPr>
        <p:blipFill>
          <a:blip r:embed="rId2"/>
          <a:stretch>
            <a:fillRect/>
          </a:stretch>
        </p:blipFill>
        <p:spPr>
          <a:xfrm>
            <a:off x="752506" y="1265606"/>
            <a:ext cx="10692242" cy="4885770"/>
          </a:xfrm>
          <a:prstGeom prst="rect">
            <a:avLst/>
          </a:prstGeom>
        </p:spPr>
      </p:pic>
    </p:spTree>
    <p:extLst>
      <p:ext uri="{BB962C8B-B14F-4D97-AF65-F5344CB8AC3E}">
        <p14:creationId xmlns:p14="http://schemas.microsoft.com/office/powerpoint/2010/main" val="42876660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A6A513-3281-B33B-1306-AE93BD67801F}"/>
              </a:ext>
            </a:extLst>
          </p:cNvPr>
          <p:cNvSpPr txBox="1"/>
          <p:nvPr/>
        </p:nvSpPr>
        <p:spPr>
          <a:xfrm>
            <a:off x="906780" y="904367"/>
            <a:ext cx="10447020" cy="4196213"/>
          </a:xfrm>
          <a:prstGeom prst="rect">
            <a:avLst/>
          </a:prstGeom>
          <a:noFill/>
        </p:spPr>
        <p:txBody>
          <a:bodyPr wrap="square">
            <a:spAutoFit/>
          </a:bodyPr>
          <a:lstStyle/>
          <a:p>
            <a:pPr>
              <a:lnSpc>
                <a:spcPct val="115000"/>
              </a:lnSpc>
              <a:spcAft>
                <a:spcPts val="800"/>
              </a:spcAft>
            </a:pPr>
            <a:r>
              <a:rPr lang="en-SG" sz="1800" b="1" kern="100" dirty="0">
                <a:effectLst/>
                <a:latin typeface="Aptos" panose="020B0004020202020204" pitchFamily="34" charset="0"/>
                <a:ea typeface="DengXian" panose="02010600030101010101" pitchFamily="2" charset="-122"/>
                <a:cs typeface="Times New Roman" panose="02020603050405020304" pitchFamily="18" charset="0"/>
              </a:rPr>
              <a:t>Final Thoughts</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 "In conclusion, </a:t>
            </a:r>
            <a:r>
              <a:rPr lang="en-SG" sz="1800" kern="100" dirty="0" err="1">
                <a:effectLst/>
                <a:latin typeface="Aptos" panose="020B0004020202020204" pitchFamily="34" charset="0"/>
                <a:ea typeface="DengXian" panose="02010600030101010101" pitchFamily="2" charset="-122"/>
                <a:cs typeface="Times New Roman" panose="02020603050405020304" pitchFamily="18" charset="0"/>
              </a:rPr>
              <a:t>ThaiToGo</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is well-positioned to capture a larger share of the market with our authentic offerings and strategic improvements. By optimizing our digital presence and engaging more deeply with our customers, we can achieve our ambitious growth targets."</a:t>
            </a:r>
          </a:p>
          <a:p>
            <a:pPr>
              <a:lnSpc>
                <a:spcPct val="115000"/>
              </a:lnSpc>
              <a:spcAft>
                <a:spcPts val="800"/>
              </a:spcAft>
            </a:pPr>
            <a:endParaRPr lang="en-SG" sz="1800" b="1" kern="100">
              <a:effectLst/>
              <a:latin typeface="Aptos" panose="020B0004020202020204" pitchFamily="34" charset="0"/>
              <a:ea typeface="DengXian" panose="02010600030101010101" pitchFamily="2" charset="-122"/>
              <a:cs typeface="Times New Roman" panose="02020603050405020304" pitchFamily="18" charset="0"/>
            </a:endParaRPr>
          </a:p>
          <a:p>
            <a:pPr>
              <a:lnSpc>
                <a:spcPct val="115000"/>
              </a:lnSpc>
              <a:spcAft>
                <a:spcPts val="800"/>
              </a:spcAft>
            </a:pPr>
            <a:r>
              <a:rPr lang="en-SG" sz="1800" b="1" kern="100">
                <a:effectLst/>
                <a:latin typeface="Aptos" panose="020B0004020202020204" pitchFamily="34" charset="0"/>
                <a:ea typeface="DengXian" panose="02010600030101010101" pitchFamily="2" charset="-122"/>
                <a:cs typeface="Times New Roman" panose="02020603050405020304" pitchFamily="18" charset="0"/>
              </a:rPr>
              <a:t>Call</a:t>
            </a:r>
            <a:r>
              <a:rPr lang="en-SG" sz="1800" kern="100">
                <a:effectLst/>
                <a:latin typeface="Aptos" panose="020B0004020202020204" pitchFamily="34" charset="0"/>
                <a:ea typeface="DengXian" panose="02010600030101010101" pitchFamily="2" charset="-122"/>
                <a:cs typeface="Times New Roman" panose="02020603050405020304" pitchFamily="18" charset="0"/>
              </a:rPr>
              <a:t> </a:t>
            </a:r>
            <a:r>
              <a:rPr lang="en-SG" sz="1800" b="1" kern="100" dirty="0">
                <a:effectLst/>
                <a:latin typeface="Aptos" panose="020B0004020202020204" pitchFamily="34" charset="0"/>
                <a:ea typeface="DengXian" panose="02010600030101010101" pitchFamily="2" charset="-122"/>
                <a:cs typeface="Times New Roman" panose="02020603050405020304" pitchFamily="18" charset="0"/>
              </a:rPr>
              <a:t>to Action</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 "I invite all of you to support these initiatives as we take </a:t>
            </a:r>
            <a:r>
              <a:rPr lang="en-SG" sz="1800" kern="100" dirty="0" err="1">
                <a:effectLst/>
                <a:latin typeface="Aptos" panose="020B0004020202020204" pitchFamily="34" charset="0"/>
                <a:ea typeface="DengXian" panose="02010600030101010101" pitchFamily="2" charset="-122"/>
                <a:cs typeface="Times New Roman" panose="02020603050405020304" pitchFamily="18" charset="0"/>
              </a:rPr>
              <a:t>ThaiToGo</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to new heights. Together, we can make this restaurant the go-to place for Thai cuisine in Singapore."</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This structure should provide a comprehensive yet concise presentation that addresses key areas for improvement and future growth for </a:t>
            </a:r>
            <a:r>
              <a:rPr lang="en-SG" sz="1800" kern="100" dirty="0" err="1">
                <a:effectLst/>
                <a:latin typeface="Aptos" panose="020B0004020202020204" pitchFamily="34" charset="0"/>
                <a:ea typeface="DengXian" panose="02010600030101010101" pitchFamily="2" charset="-122"/>
                <a:cs typeface="Times New Roman" panose="02020603050405020304" pitchFamily="18" charset="0"/>
              </a:rPr>
              <a:t>ThaiToGo</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4251270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01EBB3-8FBC-C2E2-6577-5C3CBE983BE3}"/>
              </a:ext>
            </a:extLst>
          </p:cNvPr>
          <p:cNvPicPr>
            <a:picLocks noChangeAspect="1"/>
          </p:cNvPicPr>
          <p:nvPr/>
        </p:nvPicPr>
        <p:blipFill>
          <a:blip r:embed="rId2"/>
          <a:stretch>
            <a:fillRect/>
          </a:stretch>
        </p:blipFill>
        <p:spPr>
          <a:xfrm>
            <a:off x="2763982" y="893618"/>
            <a:ext cx="8484589" cy="5121282"/>
          </a:xfrm>
          <a:prstGeom prst="rect">
            <a:avLst/>
          </a:prstGeom>
        </p:spPr>
      </p:pic>
      <p:sp>
        <p:nvSpPr>
          <p:cNvPr id="4" name="Oval 3">
            <a:extLst>
              <a:ext uri="{FF2B5EF4-FFF2-40B4-BE49-F238E27FC236}">
                <a16:creationId xmlns:a16="http://schemas.microsoft.com/office/drawing/2014/main" id="{2EEAAD27-2FC7-0A63-55C3-BBC19B9E028F}"/>
              </a:ext>
            </a:extLst>
          </p:cNvPr>
          <p:cNvSpPr/>
          <p:nvPr/>
        </p:nvSpPr>
        <p:spPr>
          <a:xfrm>
            <a:off x="3512127" y="2057400"/>
            <a:ext cx="2421082" cy="6546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Arrow Connector 5">
            <a:extLst>
              <a:ext uri="{FF2B5EF4-FFF2-40B4-BE49-F238E27FC236}">
                <a16:creationId xmlns:a16="http://schemas.microsoft.com/office/drawing/2014/main" id="{E1492B26-ED07-A422-370F-4A22B41D31C2}"/>
              </a:ext>
            </a:extLst>
          </p:cNvPr>
          <p:cNvCxnSpPr/>
          <p:nvPr/>
        </p:nvCxnSpPr>
        <p:spPr>
          <a:xfrm flipH="1">
            <a:off x="2452255" y="2441864"/>
            <a:ext cx="924790" cy="270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EDB0D82-04E4-6C25-8B7B-DEA942CD5F4C}"/>
              </a:ext>
            </a:extLst>
          </p:cNvPr>
          <p:cNvSpPr txBox="1"/>
          <p:nvPr/>
        </p:nvSpPr>
        <p:spPr>
          <a:xfrm>
            <a:off x="1203311" y="2608118"/>
            <a:ext cx="1074333" cy="646331"/>
          </a:xfrm>
          <a:prstGeom prst="rect">
            <a:avLst/>
          </a:prstGeom>
          <a:noFill/>
        </p:spPr>
        <p:txBody>
          <a:bodyPr wrap="none" rtlCol="0">
            <a:spAutoFit/>
          </a:bodyPr>
          <a:lstStyle/>
          <a:p>
            <a:r>
              <a:rPr lang="en-SG" dirty="0">
                <a:solidFill>
                  <a:srgbClr val="FF0000"/>
                </a:solidFill>
              </a:rPr>
              <a:t>Different </a:t>
            </a:r>
          </a:p>
          <a:p>
            <a:r>
              <a:rPr lang="en-SG" dirty="0">
                <a:solidFill>
                  <a:srgbClr val="FF0000"/>
                </a:solidFill>
              </a:rPr>
              <a:t>Address?</a:t>
            </a:r>
          </a:p>
        </p:txBody>
      </p:sp>
    </p:spTree>
    <p:extLst>
      <p:ext uri="{BB962C8B-B14F-4D97-AF65-F5344CB8AC3E}">
        <p14:creationId xmlns:p14="http://schemas.microsoft.com/office/powerpoint/2010/main" val="3515536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ebsite&#10;&#10;Description automatically generated">
            <a:extLst>
              <a:ext uri="{FF2B5EF4-FFF2-40B4-BE49-F238E27FC236}">
                <a16:creationId xmlns:a16="http://schemas.microsoft.com/office/drawing/2014/main" id="{2DC325B5-9B66-938A-EFC7-0EDF714A85F4}"/>
              </a:ext>
            </a:extLst>
          </p:cNvPr>
          <p:cNvPicPr>
            <a:picLocks noChangeAspect="1"/>
          </p:cNvPicPr>
          <p:nvPr/>
        </p:nvPicPr>
        <p:blipFill>
          <a:blip r:embed="rId2"/>
          <a:stretch>
            <a:fillRect/>
          </a:stretch>
        </p:blipFill>
        <p:spPr>
          <a:xfrm>
            <a:off x="3230245" y="1247140"/>
            <a:ext cx="5731510" cy="2738120"/>
          </a:xfrm>
          <a:prstGeom prst="rect">
            <a:avLst/>
          </a:prstGeom>
        </p:spPr>
      </p:pic>
      <p:sp>
        <p:nvSpPr>
          <p:cNvPr id="3" name="TextBox 2">
            <a:extLst>
              <a:ext uri="{FF2B5EF4-FFF2-40B4-BE49-F238E27FC236}">
                <a16:creationId xmlns:a16="http://schemas.microsoft.com/office/drawing/2014/main" id="{08C7E6A2-6135-8BEF-0E07-F29BFBCE6EA2}"/>
              </a:ext>
            </a:extLst>
          </p:cNvPr>
          <p:cNvSpPr txBox="1"/>
          <p:nvPr/>
        </p:nvSpPr>
        <p:spPr>
          <a:xfrm>
            <a:off x="3799840" y="4297680"/>
            <a:ext cx="4338320" cy="1032270"/>
          </a:xfrm>
          <a:prstGeom prst="rect">
            <a:avLst/>
          </a:prstGeom>
          <a:noFill/>
        </p:spPr>
        <p:txBody>
          <a:bodyPr wrap="square" rtlCol="0">
            <a:spAutoFit/>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Shows in </a:t>
            </a:r>
            <a:r>
              <a:rPr lang="en-SG" sz="1800" kern="100" dirty="0" err="1">
                <a:effectLst/>
                <a:latin typeface="Aptos" panose="020B0004020202020204" pitchFamily="34" charset="0"/>
                <a:ea typeface="DengXian" panose="02010600030101010101" pitchFamily="2" charset="-122"/>
                <a:cs typeface="Times New Roman" panose="02020603050405020304" pitchFamily="18" charset="0"/>
              </a:rPr>
              <a:t>Foodline</a:t>
            </a:r>
            <a:r>
              <a:rPr lang="en-SG" sz="1800" kern="100" dirty="0">
                <a:effectLst/>
                <a:latin typeface="Aptos" panose="020B0004020202020204" pitchFamily="34" charset="0"/>
                <a:ea typeface="DengXian" panose="02010600030101010101" pitchFamily="2" charset="-122"/>
                <a:cs typeface="Times New Roman" panose="02020603050405020304" pitchFamily="18" charset="0"/>
              </a:rPr>
              <a:t> catering for min. 20 pax. Was informed that can only cater up to 10 pax due to license issue</a:t>
            </a:r>
            <a:r>
              <a:rPr lang="en-SG" kern="100" dirty="0">
                <a:latin typeface="Aptos" panose="020B0004020202020204" pitchFamily="34" charset="0"/>
                <a:ea typeface="DengXian" panose="02010600030101010101" pitchFamily="2" charset="-122"/>
                <a:cs typeface="Times New Roman" panose="02020603050405020304" pitchFamily="18" charset="0"/>
              </a:rPr>
              <a:t>?</a:t>
            </a:r>
            <a:endParaRPr lang="en-SG"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6357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26DAE7-7981-2E57-ED61-962E77B3493D}"/>
              </a:ext>
            </a:extLst>
          </p:cNvPr>
          <p:cNvSpPr txBox="1"/>
          <p:nvPr/>
        </p:nvSpPr>
        <p:spPr>
          <a:xfrm>
            <a:off x="1091379" y="1747688"/>
            <a:ext cx="10102647" cy="1846659"/>
          </a:xfrm>
          <a:prstGeom prst="rect">
            <a:avLst/>
          </a:prstGeom>
          <a:noFill/>
        </p:spPr>
        <p:txBody>
          <a:bodyPr wrap="square" rtlCol="0">
            <a:spAutoFit/>
          </a:bodyPr>
          <a:lstStyle/>
          <a:p>
            <a:pPr marL="342900" indent="-342900">
              <a:buAutoNum type="arabicPeriod" startAt="2"/>
            </a:pPr>
            <a:endParaRPr lang="en-US" b="1" dirty="0"/>
          </a:p>
          <a:p>
            <a:pPr marL="342900" indent="-342900">
              <a:buAutoNum type="alphaLcPeriod"/>
            </a:pPr>
            <a:r>
              <a:rPr lang="en-US" sz="2400" b="1" dirty="0">
                <a:solidFill>
                  <a:srgbClr val="4619B7"/>
                </a:solidFill>
              </a:rPr>
              <a:t>Industry Analysis:</a:t>
            </a:r>
          </a:p>
          <a:p>
            <a:pPr marL="285750" indent="-285750">
              <a:buFont typeface="Arial" panose="020B0604020202020204" pitchFamily="34" charset="0"/>
              <a:buChar char="•"/>
            </a:pPr>
            <a:r>
              <a:rPr lang="en-US" b="1" dirty="0"/>
              <a:t>Trends: </a:t>
            </a:r>
            <a:r>
              <a:rPr lang="en-US" dirty="0"/>
              <a:t>The demand for ethnic cuisine, particularly Thai food is growing due to its unique flavors and healthy options. The trend towards takeout and delivery services is also increasing.</a:t>
            </a:r>
          </a:p>
          <a:p>
            <a:pPr marL="285750" indent="-285750">
              <a:buFont typeface="Arial" panose="020B0604020202020204" pitchFamily="34" charset="0"/>
              <a:buChar char="•"/>
            </a:pPr>
            <a:r>
              <a:rPr lang="en-US" b="1" dirty="0"/>
              <a:t>Consumer Preferences: </a:t>
            </a:r>
            <a:r>
              <a:rPr lang="en-US" dirty="0"/>
              <a:t>There is a preference for authentic,, high-quality ingredients, quick service, and convenient ordering options.</a:t>
            </a:r>
          </a:p>
        </p:txBody>
      </p:sp>
      <p:sp>
        <p:nvSpPr>
          <p:cNvPr id="5" name="TextBox 4">
            <a:extLst>
              <a:ext uri="{FF2B5EF4-FFF2-40B4-BE49-F238E27FC236}">
                <a16:creationId xmlns:a16="http://schemas.microsoft.com/office/drawing/2014/main" id="{DA1C471E-4D38-C905-41E4-363E5D66C2D3}"/>
              </a:ext>
            </a:extLst>
          </p:cNvPr>
          <p:cNvSpPr txBox="1"/>
          <p:nvPr/>
        </p:nvSpPr>
        <p:spPr>
          <a:xfrm>
            <a:off x="1091379" y="4143826"/>
            <a:ext cx="5513369" cy="1292662"/>
          </a:xfrm>
          <a:prstGeom prst="rect">
            <a:avLst/>
          </a:prstGeom>
          <a:noFill/>
        </p:spPr>
        <p:txBody>
          <a:bodyPr wrap="none" rtlCol="0">
            <a:spAutoFit/>
          </a:bodyPr>
          <a:lstStyle/>
          <a:p>
            <a:r>
              <a:rPr lang="en-US" sz="2400" b="1" dirty="0">
                <a:solidFill>
                  <a:srgbClr val="4619B7"/>
                </a:solidFill>
              </a:rPr>
              <a:t>b. Competitor Analysis:</a:t>
            </a:r>
          </a:p>
          <a:p>
            <a:r>
              <a:rPr lang="en-SG" b="1" dirty="0"/>
              <a:t>Competitors:</a:t>
            </a:r>
          </a:p>
          <a:p>
            <a:pPr marL="342900" indent="-342900">
              <a:buAutoNum type="arabicParenR"/>
            </a:pPr>
            <a:r>
              <a:rPr lang="en-SG" dirty="0"/>
              <a:t>Pattaya Garden Restaurant</a:t>
            </a:r>
          </a:p>
          <a:p>
            <a:pPr marL="342900" indent="-342900">
              <a:buAutoNum type="arabicParenR"/>
            </a:pPr>
            <a:r>
              <a:rPr lang="en-SG" dirty="0"/>
              <a:t>Jai Thai Restaurant (Also known as Jai Siam Restaurant)</a:t>
            </a:r>
          </a:p>
        </p:txBody>
      </p:sp>
      <p:sp>
        <p:nvSpPr>
          <p:cNvPr id="3" name="TextBox 2">
            <a:extLst>
              <a:ext uri="{FF2B5EF4-FFF2-40B4-BE49-F238E27FC236}">
                <a16:creationId xmlns:a16="http://schemas.microsoft.com/office/drawing/2014/main" id="{F839D1C7-74C2-35BF-A2AD-5376E3276B52}"/>
              </a:ext>
            </a:extLst>
          </p:cNvPr>
          <p:cNvSpPr txBox="1"/>
          <p:nvPr/>
        </p:nvSpPr>
        <p:spPr>
          <a:xfrm>
            <a:off x="3204086" y="810111"/>
            <a:ext cx="6113206" cy="646331"/>
          </a:xfrm>
          <a:prstGeom prst="rect">
            <a:avLst/>
          </a:prstGeom>
          <a:noFill/>
        </p:spPr>
        <p:txBody>
          <a:bodyPr wrap="square">
            <a:spAutoFit/>
          </a:bodyPr>
          <a:lstStyle/>
          <a:p>
            <a:r>
              <a:rPr lang="en-US" sz="3600" b="1" dirty="0">
                <a:solidFill>
                  <a:srgbClr val="4619B7"/>
                </a:solidFill>
                <a:latin typeface="Georgia Pro Black" panose="02040A02050405020203" pitchFamily="18" charset="0"/>
              </a:rPr>
              <a:t>Marketing Strategy</a:t>
            </a:r>
          </a:p>
        </p:txBody>
      </p:sp>
    </p:spTree>
    <p:extLst>
      <p:ext uri="{BB962C8B-B14F-4D97-AF65-F5344CB8AC3E}">
        <p14:creationId xmlns:p14="http://schemas.microsoft.com/office/powerpoint/2010/main" val="658363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0A8928-3AE7-71E6-F990-F41390B937AE}"/>
              </a:ext>
            </a:extLst>
          </p:cNvPr>
          <p:cNvSpPr txBox="1"/>
          <p:nvPr/>
        </p:nvSpPr>
        <p:spPr>
          <a:xfrm>
            <a:off x="4115784" y="582070"/>
            <a:ext cx="5737122" cy="430887"/>
          </a:xfrm>
          <a:prstGeom prst="rect">
            <a:avLst/>
          </a:prstGeom>
          <a:noFill/>
        </p:spPr>
        <p:txBody>
          <a:bodyPr wrap="square" rtlCol="0">
            <a:spAutoFit/>
          </a:bodyPr>
          <a:lstStyle/>
          <a:p>
            <a:r>
              <a:rPr lang="en-US" sz="2200" b="1" dirty="0">
                <a:solidFill>
                  <a:srgbClr val="4619B7"/>
                </a:solidFill>
                <a:latin typeface="Georgia Pro Black" panose="02040A02050405020203" pitchFamily="18" charset="0"/>
              </a:rPr>
              <a:t>CUSTOMER PERSONA</a:t>
            </a:r>
          </a:p>
        </p:txBody>
      </p:sp>
      <p:pic>
        <p:nvPicPr>
          <p:cNvPr id="5" name="Picture 4" descr="A group of people posing for a picture&#10;&#10;Description automatically generated">
            <a:extLst>
              <a:ext uri="{FF2B5EF4-FFF2-40B4-BE49-F238E27FC236}">
                <a16:creationId xmlns:a16="http://schemas.microsoft.com/office/drawing/2014/main" id="{654A4E71-5F03-6163-B0C4-8A5FB9CED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 y="1012956"/>
            <a:ext cx="10732770" cy="5044943"/>
          </a:xfrm>
          <a:prstGeom prst="rect">
            <a:avLst/>
          </a:prstGeom>
        </p:spPr>
      </p:pic>
    </p:spTree>
    <p:extLst>
      <p:ext uri="{BB962C8B-B14F-4D97-AF65-F5344CB8AC3E}">
        <p14:creationId xmlns:p14="http://schemas.microsoft.com/office/powerpoint/2010/main" val="37862001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17489</TotalTime>
  <Words>4469</Words>
  <Application>Microsoft Office PowerPoint</Application>
  <PresentationFormat>Widescreen</PresentationFormat>
  <Paragraphs>529</Paragraphs>
  <Slides>73</Slides>
  <Notes>16</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73</vt:i4>
      </vt:variant>
    </vt:vector>
  </HeadingPairs>
  <TitlesOfParts>
    <vt:vector size="89" baseType="lpstr">
      <vt:lpstr>Google Sans</vt:lpstr>
      <vt:lpstr>Abadi</vt:lpstr>
      <vt:lpstr>Aharoni</vt:lpstr>
      <vt:lpstr>Algerian</vt:lpstr>
      <vt:lpstr>Amasis MT Pro</vt:lpstr>
      <vt:lpstr>Aptos</vt:lpstr>
      <vt:lpstr>Aptos Black</vt:lpstr>
      <vt:lpstr>Aptos Narrow</vt:lpstr>
      <vt:lpstr>Arial</vt:lpstr>
      <vt:lpstr>Daytona</vt:lpstr>
      <vt:lpstr>Garamond</vt:lpstr>
      <vt:lpstr>Georgia Pro Black</vt:lpstr>
      <vt:lpstr>Grandview</vt:lpstr>
      <vt:lpstr>Montserrat Medium</vt:lpstr>
      <vt:lpstr>Times New Roman</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Mikki</dc:creator>
  <cp:lastModifiedBy>Mikki</cp:lastModifiedBy>
  <cp:revision>30</cp:revision>
  <dcterms:created xsi:type="dcterms:W3CDTF">2024-07-21T05:27:12Z</dcterms:created>
  <dcterms:modified xsi:type="dcterms:W3CDTF">2024-08-24T07:44:59Z</dcterms:modified>
</cp:coreProperties>
</file>